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84_0.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46_0.xml" ContentType="application/vnd.ms-powerpoint.comments+xml"/>
  <Override PartName="/ppt/notesSlides/notesSlide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4"/>
  </p:sldMasterIdLst>
  <p:notesMasterIdLst>
    <p:notesMasterId r:id="rId21"/>
  </p:notesMasterIdLst>
  <p:handoutMasterIdLst>
    <p:handoutMasterId r:id="rId22"/>
  </p:handoutMasterIdLst>
  <p:sldIdLst>
    <p:sldId id="257" r:id="rId5"/>
    <p:sldId id="258" r:id="rId6"/>
    <p:sldId id="401" r:id="rId7"/>
    <p:sldId id="407" r:id="rId8"/>
    <p:sldId id="403" r:id="rId9"/>
    <p:sldId id="406" r:id="rId10"/>
    <p:sldId id="408" r:id="rId11"/>
    <p:sldId id="405" r:id="rId12"/>
    <p:sldId id="404" r:id="rId13"/>
    <p:sldId id="388" r:id="rId14"/>
    <p:sldId id="396" r:id="rId15"/>
    <p:sldId id="389" r:id="rId16"/>
    <p:sldId id="392" r:id="rId17"/>
    <p:sldId id="409" r:id="rId18"/>
    <p:sldId id="326" r:id="rId19"/>
    <p:sldId id="292" r:id="rId20"/>
  </p:sldIdLst>
  <p:sldSz cx="9144000" cy="6858000" type="screen4x3"/>
  <p:notesSz cx="666273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09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9F8B38-C38B-A441-A8AA-8089D9FC212C}" name="Remijn-Bie de, Antoinette" initials="AR" userId="S::ab32@curio.nl::bd757284-012c-489e-a8a2-9ef50205cce9" providerId="AD"/>
  <p188:author id="{A6D41F8A-D22D-B048-8399-33060C998430}" name="Janneke Duijzer" initials="JD" userId="S::janneke.duijzer@swvbrabantsewal.nl::0bc9c3fd-5bd3-453d-ac9e-743d23daca7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9966"/>
    <a:srgbClr val="7DE3F7"/>
    <a:srgbClr val="FFFFCC"/>
    <a:srgbClr val="FFFFB7"/>
    <a:srgbClr val="FF0066"/>
    <a:srgbClr val="9900FF"/>
    <a:srgbClr val="FF0000"/>
    <a:srgbClr val="129E2D"/>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2308" autoAdjust="0"/>
  </p:normalViewPr>
  <p:slideViewPr>
    <p:cSldViewPr>
      <p:cViewPr varScale="1">
        <p:scale>
          <a:sx n="103" d="100"/>
          <a:sy n="103" d="100"/>
        </p:scale>
        <p:origin x="186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314" y="-96"/>
      </p:cViewPr>
      <p:guideLst>
        <p:guide orient="horz" pos="3126"/>
        <p:guide pos="209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cretariaat (Stichting SOM)" userId="a86f11f1-fb5f-4fb3-a8d6-7303c3983ccc" providerId="ADAL" clId="{738C5613-FFFF-4C98-8CA2-B11033190F63}"/>
    <pc:docChg chg="modSld">
      <pc:chgData name="Secretariaat (Stichting SOM)" userId="a86f11f1-fb5f-4fb3-a8d6-7303c3983ccc" providerId="ADAL" clId="{738C5613-FFFF-4C98-8CA2-B11033190F63}" dt="2024-10-01T12:01:21.089" v="6" actId="20577"/>
      <pc:docMkLst>
        <pc:docMk/>
      </pc:docMkLst>
      <pc:sldChg chg="modSp mod">
        <pc:chgData name="Secretariaat (Stichting SOM)" userId="a86f11f1-fb5f-4fb3-a8d6-7303c3983ccc" providerId="ADAL" clId="{738C5613-FFFF-4C98-8CA2-B11033190F63}" dt="2024-10-01T12:01:21.089" v="6" actId="20577"/>
        <pc:sldMkLst>
          <pc:docMk/>
          <pc:sldMk cId="0" sldId="396"/>
        </pc:sldMkLst>
        <pc:spChg chg="mod">
          <ac:chgData name="Secretariaat (Stichting SOM)" userId="a86f11f1-fb5f-4fb3-a8d6-7303c3983ccc" providerId="ADAL" clId="{738C5613-FFFF-4C98-8CA2-B11033190F63}" dt="2024-10-01T12:01:21.089" v="6" actId="20577"/>
          <ac:spMkLst>
            <pc:docMk/>
            <pc:sldMk cId="0" sldId="396"/>
            <ac:spMk id="73731" creationId="{A17C94DB-C79B-4CD8-B097-3ADC0713EA20}"/>
          </ac:spMkLst>
        </pc:spChg>
      </pc:sldChg>
    </pc:docChg>
  </pc:docChgLst>
</pc:chgInfo>
</file>

<file path=ppt/comments/modernComment_146_0.xml><?xml version="1.0" encoding="utf-8"?>
<p188:cmLst xmlns:a="http://schemas.openxmlformats.org/drawingml/2006/main" xmlns:r="http://schemas.openxmlformats.org/officeDocument/2006/relationships" xmlns:p188="http://schemas.microsoft.com/office/powerpoint/2018/8/main">
  <p188:cm id="{D7895787-8A1A-430E-9304-4EC2B48C47F0}" authorId="{A6D41F8A-D22D-B048-8399-33060C998430}" created="2024-09-03T08:21:44.958">
    <ac:deMkLst xmlns:ac="http://schemas.microsoft.com/office/drawing/2013/main/command">
      <pc:docMk xmlns:pc="http://schemas.microsoft.com/office/powerpoint/2013/main/command"/>
      <pc:sldMk xmlns:pc="http://schemas.microsoft.com/office/powerpoint/2013/main/command" cId="0" sldId="326"/>
      <ac:spMk id="75778" creationId="{316A82D7-DC8F-4CCF-BAA0-0CF3408267F7}"/>
    </ac:deMkLst>
    <p188:txBody>
      <a:bodyPr/>
      <a:lstStyle/>
      <a:p>
        <a:r>
          <a:rPr lang="nl-NL"/>
          <a:t>Wat mij betreft komt hierbij: 1 april basisscholen controleren of alle lln zijn aangemeld bij een vo school</a:t>
        </a:r>
      </a:p>
    </p188:txBody>
  </p188:cm>
</p188:cmLst>
</file>

<file path=ppt/comments/modernComment_184_0.xml><?xml version="1.0" encoding="utf-8"?>
<p188:cmLst xmlns:a="http://schemas.openxmlformats.org/drawingml/2006/main" xmlns:r="http://schemas.openxmlformats.org/officeDocument/2006/relationships" xmlns:p188="http://schemas.microsoft.com/office/powerpoint/2018/8/main">
  <p188:cm id="{ADDE2732-A08F-4DCA-96BE-7DBB12C1D332}" authorId="{929F8B38-C38B-A441-A8AA-8089D9FC212C}" created="2024-08-29T13:10:01.009">
    <pc:sldMkLst xmlns:pc="http://schemas.microsoft.com/office/powerpoint/2013/main/command">
      <pc:docMk/>
      <pc:sldMk cId="0" sldId="388"/>
    </pc:sldMkLst>
    <p188:replyLst>
      <p188:reply id="{2BE0FC4A-1786-4FB3-9160-3F6461E128D1}" authorId="{A6D41F8A-D22D-B048-8399-33060C998430}" created="2024-09-03T07:55:24.822">
        <p188:txBody>
          <a:bodyPr/>
          <a:lstStyle/>
          <a:p>
            <a:r>
              <a:rPr lang="nl-NL"/>
              <a:t>Heb dit ervan gemaakt...is veel tekst maar er staat wel wat het is</a:t>
            </a:r>
          </a:p>
        </p188:txBody>
      </p188:reply>
    </p188:replyLst>
    <p188:txBody>
      <a:bodyPr/>
      <a:lstStyle/>
      <a:p>
        <a:r>
          <a:rPr lang="nl-NL"/>
          <a:t>Twijfel of we dit er in moeten doen. Wat denk jij</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8C7D2C54-4F16-46F5-BA18-0D59CFCD4089}"/>
              </a:ext>
            </a:extLst>
          </p:cNvPr>
          <p:cNvSpPr>
            <a:spLocks noGrp="1" noChangeArrowheads="1"/>
          </p:cNvSpPr>
          <p:nvPr>
            <p:ph type="hdr" sz="quarter"/>
          </p:nvPr>
        </p:nvSpPr>
        <p:spPr bwMode="auto">
          <a:xfrm>
            <a:off x="0" y="0"/>
            <a:ext cx="28876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nl-NL"/>
          </a:p>
        </p:txBody>
      </p:sp>
      <p:sp>
        <p:nvSpPr>
          <p:cNvPr id="65539" name="Rectangle 3">
            <a:extLst>
              <a:ext uri="{FF2B5EF4-FFF2-40B4-BE49-F238E27FC236}">
                <a16:creationId xmlns:a16="http://schemas.microsoft.com/office/drawing/2014/main" id="{E5B50259-BA87-4082-9BE8-1491F373A8F3}"/>
              </a:ext>
            </a:extLst>
          </p:cNvPr>
          <p:cNvSpPr>
            <a:spLocks noGrp="1" noChangeArrowheads="1"/>
          </p:cNvSpPr>
          <p:nvPr>
            <p:ph type="dt" sz="quarter" idx="1"/>
          </p:nvPr>
        </p:nvSpPr>
        <p:spPr bwMode="auto">
          <a:xfrm>
            <a:off x="3775075" y="0"/>
            <a:ext cx="28876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nl-NL"/>
          </a:p>
        </p:txBody>
      </p:sp>
      <p:sp>
        <p:nvSpPr>
          <p:cNvPr id="65540" name="Rectangle 4">
            <a:extLst>
              <a:ext uri="{FF2B5EF4-FFF2-40B4-BE49-F238E27FC236}">
                <a16:creationId xmlns:a16="http://schemas.microsoft.com/office/drawing/2014/main" id="{4E5EF826-A3D1-4228-A4A9-A611EA8750E5}"/>
              </a:ext>
            </a:extLst>
          </p:cNvPr>
          <p:cNvSpPr>
            <a:spLocks noGrp="1" noChangeArrowheads="1"/>
          </p:cNvSpPr>
          <p:nvPr>
            <p:ph type="ftr" sz="quarter" idx="2"/>
          </p:nvPr>
        </p:nvSpPr>
        <p:spPr bwMode="auto">
          <a:xfrm>
            <a:off x="0" y="9429750"/>
            <a:ext cx="28876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nl-NL"/>
          </a:p>
        </p:txBody>
      </p:sp>
      <p:sp>
        <p:nvSpPr>
          <p:cNvPr id="65541" name="Rectangle 5">
            <a:extLst>
              <a:ext uri="{FF2B5EF4-FFF2-40B4-BE49-F238E27FC236}">
                <a16:creationId xmlns:a16="http://schemas.microsoft.com/office/drawing/2014/main" id="{12C84BEB-FC56-4D9E-8308-021D67645C0C}"/>
              </a:ext>
            </a:extLst>
          </p:cNvPr>
          <p:cNvSpPr>
            <a:spLocks noGrp="1" noChangeArrowheads="1"/>
          </p:cNvSpPr>
          <p:nvPr>
            <p:ph type="sldNum" sz="quarter" idx="3"/>
          </p:nvPr>
        </p:nvSpPr>
        <p:spPr bwMode="auto">
          <a:xfrm>
            <a:off x="3775075" y="9429750"/>
            <a:ext cx="28876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E28A7AB-7173-4360-83CE-D5A18605E526}" type="slidenum">
              <a:rPr lang="nl-NL" altLang="nl-NL"/>
              <a:pPr>
                <a:defRPr/>
              </a:pPr>
              <a:t>‹nr.›</a:t>
            </a:fld>
            <a:endParaRPr lang="nl-NL" altLang="nl-NL"/>
          </a:p>
        </p:txBody>
      </p:sp>
    </p:spTree>
    <p:extLst>
      <p:ext uri="{BB962C8B-B14F-4D97-AF65-F5344CB8AC3E}">
        <p14:creationId xmlns:p14="http://schemas.microsoft.com/office/powerpoint/2010/main" val="1715634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235B814-110E-4D4B-9D65-50BE75B32FAD}"/>
              </a:ext>
            </a:extLst>
          </p:cNvPr>
          <p:cNvSpPr>
            <a:spLocks noGrp="1" noChangeArrowheads="1"/>
          </p:cNvSpPr>
          <p:nvPr>
            <p:ph type="hdr" sz="quarter"/>
          </p:nvPr>
        </p:nvSpPr>
        <p:spPr bwMode="auto">
          <a:xfrm>
            <a:off x="0" y="0"/>
            <a:ext cx="28876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nl-NL"/>
          </a:p>
        </p:txBody>
      </p:sp>
      <p:sp>
        <p:nvSpPr>
          <p:cNvPr id="5123" name="Rectangle 3">
            <a:extLst>
              <a:ext uri="{FF2B5EF4-FFF2-40B4-BE49-F238E27FC236}">
                <a16:creationId xmlns:a16="http://schemas.microsoft.com/office/drawing/2014/main" id="{D13B4958-3E40-4330-8E92-FDBF9BE9614A}"/>
              </a:ext>
            </a:extLst>
          </p:cNvPr>
          <p:cNvSpPr>
            <a:spLocks noGrp="1" noChangeArrowheads="1"/>
          </p:cNvSpPr>
          <p:nvPr>
            <p:ph type="dt" idx="1"/>
          </p:nvPr>
        </p:nvSpPr>
        <p:spPr bwMode="auto">
          <a:xfrm>
            <a:off x="3775075" y="0"/>
            <a:ext cx="28876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nl-NL"/>
          </a:p>
        </p:txBody>
      </p:sp>
      <p:sp>
        <p:nvSpPr>
          <p:cNvPr id="2052" name="Rectangle 4">
            <a:extLst>
              <a:ext uri="{FF2B5EF4-FFF2-40B4-BE49-F238E27FC236}">
                <a16:creationId xmlns:a16="http://schemas.microsoft.com/office/drawing/2014/main" id="{4AF52887-9E42-4B10-A867-8005BE03C96B}"/>
              </a:ext>
            </a:extLst>
          </p:cNvPr>
          <p:cNvSpPr>
            <a:spLocks noGrp="1" noRot="1" noChangeAspect="1" noChangeArrowheads="1" noTextEdit="1"/>
          </p:cNvSpPr>
          <p:nvPr>
            <p:ph type="sldImg" idx="2"/>
          </p:nvPr>
        </p:nvSpPr>
        <p:spPr bwMode="auto">
          <a:xfrm>
            <a:off x="850900" y="744538"/>
            <a:ext cx="4964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a:extLst>
              <a:ext uri="{FF2B5EF4-FFF2-40B4-BE49-F238E27FC236}">
                <a16:creationId xmlns:a16="http://schemas.microsoft.com/office/drawing/2014/main" id="{69985259-1F53-4D79-9D1A-16E55C17AAA3}"/>
              </a:ext>
            </a:extLst>
          </p:cNvPr>
          <p:cNvSpPr>
            <a:spLocks noGrp="1" noChangeArrowheads="1"/>
          </p:cNvSpPr>
          <p:nvPr>
            <p:ph type="body" sz="quarter" idx="3"/>
          </p:nvPr>
        </p:nvSpPr>
        <p:spPr bwMode="auto">
          <a:xfrm>
            <a:off x="889000" y="4714875"/>
            <a:ext cx="4884738"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5126" name="Rectangle 6">
            <a:extLst>
              <a:ext uri="{FF2B5EF4-FFF2-40B4-BE49-F238E27FC236}">
                <a16:creationId xmlns:a16="http://schemas.microsoft.com/office/drawing/2014/main" id="{2996DA2C-447A-47CD-AF77-00AC055E7421}"/>
              </a:ext>
            </a:extLst>
          </p:cNvPr>
          <p:cNvSpPr>
            <a:spLocks noGrp="1" noChangeArrowheads="1"/>
          </p:cNvSpPr>
          <p:nvPr>
            <p:ph type="ftr" sz="quarter" idx="4"/>
          </p:nvPr>
        </p:nvSpPr>
        <p:spPr bwMode="auto">
          <a:xfrm>
            <a:off x="0" y="9429750"/>
            <a:ext cx="28876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nl-NL"/>
          </a:p>
        </p:txBody>
      </p:sp>
      <p:sp>
        <p:nvSpPr>
          <p:cNvPr id="5127" name="Rectangle 7">
            <a:extLst>
              <a:ext uri="{FF2B5EF4-FFF2-40B4-BE49-F238E27FC236}">
                <a16:creationId xmlns:a16="http://schemas.microsoft.com/office/drawing/2014/main" id="{2D37DB8D-D754-4142-9DA9-7704EC90E8E4}"/>
              </a:ext>
            </a:extLst>
          </p:cNvPr>
          <p:cNvSpPr>
            <a:spLocks noGrp="1" noChangeArrowheads="1"/>
          </p:cNvSpPr>
          <p:nvPr>
            <p:ph type="sldNum" sz="quarter" idx="5"/>
          </p:nvPr>
        </p:nvSpPr>
        <p:spPr bwMode="auto">
          <a:xfrm>
            <a:off x="3775075" y="9429750"/>
            <a:ext cx="28876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B704371-2E00-4641-925D-1FBB1EBCA44C}" type="slidenum">
              <a:rPr lang="nl-NL" altLang="nl-NL"/>
              <a:pPr>
                <a:defRPr/>
              </a:pPr>
              <a:t>‹nr.›</a:t>
            </a:fld>
            <a:endParaRPr lang="nl-NL" altLang="nl-NL"/>
          </a:p>
        </p:txBody>
      </p:sp>
    </p:spTree>
    <p:extLst>
      <p:ext uri="{BB962C8B-B14F-4D97-AF65-F5344CB8AC3E}">
        <p14:creationId xmlns:p14="http://schemas.microsoft.com/office/powerpoint/2010/main" val="20154487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ACE70C4-E6DE-4879-B124-814BFE715458}"/>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78DF612-65A6-40FF-8348-030905E184DC}" type="slidenum">
              <a:rPr lang="nl-NL" altLang="nl-NL" smtClean="0"/>
              <a:pPr>
                <a:spcBef>
                  <a:spcPct val="0"/>
                </a:spcBef>
              </a:pPr>
              <a:t>1</a:t>
            </a:fld>
            <a:endParaRPr lang="nl-NL" altLang="nl-NL"/>
          </a:p>
        </p:txBody>
      </p:sp>
      <p:sp>
        <p:nvSpPr>
          <p:cNvPr id="5123" name="Rectangle 1026">
            <a:extLst>
              <a:ext uri="{FF2B5EF4-FFF2-40B4-BE49-F238E27FC236}">
                <a16:creationId xmlns:a16="http://schemas.microsoft.com/office/drawing/2014/main" id="{EF63CFEA-2E6F-492F-9FD8-439C47764CEC}"/>
              </a:ext>
            </a:extLst>
          </p:cNvPr>
          <p:cNvSpPr>
            <a:spLocks noGrp="1" noRot="1" noChangeAspect="1" noChangeArrowheads="1" noTextEdit="1"/>
          </p:cNvSpPr>
          <p:nvPr>
            <p:ph type="sldImg"/>
          </p:nvPr>
        </p:nvSpPr>
        <p:spPr>
          <a:ln/>
        </p:spPr>
      </p:sp>
      <p:sp>
        <p:nvSpPr>
          <p:cNvPr id="5124" name="Rectangle 1027">
            <a:extLst>
              <a:ext uri="{FF2B5EF4-FFF2-40B4-BE49-F238E27FC236}">
                <a16:creationId xmlns:a16="http://schemas.microsoft.com/office/drawing/2014/main" id="{B1A58E96-E2A5-4959-9FD8-D75C33221FC1}"/>
              </a:ext>
            </a:extLst>
          </p:cNvPr>
          <p:cNvSpPr>
            <a:spLocks noGrp="1" noChangeArrowheads="1"/>
          </p:cNvSpPr>
          <p:nvPr>
            <p:ph type="body" idx="1"/>
          </p:nvPr>
        </p:nvSpPr>
        <p:spPr>
          <a:noFill/>
        </p:spPr>
        <p:txBody>
          <a:bodyPr/>
          <a:lstStyle/>
          <a:p>
            <a:pPr algn="ctr" eaLnBrk="1" hangingPunct="1"/>
            <a:endParaRPr lang="nl-NL" altLang="nl-NL" sz="2400" b="1" dirty="0">
              <a:latin typeface="Comic Sans MS" panose="030F0702030302020204" pitchFamily="66" charset="0"/>
            </a:endParaRPr>
          </a:p>
        </p:txBody>
      </p:sp>
    </p:spTree>
    <p:extLst>
      <p:ext uri="{BB962C8B-B14F-4D97-AF65-F5344CB8AC3E}">
        <p14:creationId xmlns:p14="http://schemas.microsoft.com/office/powerpoint/2010/main" val="726971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389A084B-48E8-409C-91E4-4F6CF5644639}"/>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60D1DCC-9387-442D-88D9-7F3C62CAB0C4}" type="slidenum">
              <a:rPr lang="nl-NL" altLang="nl-NL" smtClean="0"/>
              <a:pPr>
                <a:spcBef>
                  <a:spcPct val="0"/>
                </a:spcBef>
              </a:pPr>
              <a:t>2</a:t>
            </a:fld>
            <a:endParaRPr lang="nl-NL" altLang="nl-NL"/>
          </a:p>
        </p:txBody>
      </p:sp>
      <p:sp>
        <p:nvSpPr>
          <p:cNvPr id="7171" name="Rectangle 2">
            <a:extLst>
              <a:ext uri="{FF2B5EF4-FFF2-40B4-BE49-F238E27FC236}">
                <a16:creationId xmlns:a16="http://schemas.microsoft.com/office/drawing/2014/main" id="{A82741BD-E6F6-456B-A605-9DE3795ADDAA}"/>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AC665C91-18A9-47C2-AF03-484D0278BD26}"/>
              </a:ext>
            </a:extLst>
          </p:cNvPr>
          <p:cNvSpPr>
            <a:spLocks noGrp="1" noChangeArrowheads="1"/>
          </p:cNvSpPr>
          <p:nvPr>
            <p:ph type="body" idx="1"/>
          </p:nvPr>
        </p:nvSpPr>
        <p:spPr>
          <a:noFill/>
        </p:spPr>
        <p:txBody>
          <a:bodyPr/>
          <a:lstStyle/>
          <a:p>
            <a:pPr marL="228600" indent="-228600" eaLnBrk="1" hangingPunct="1"/>
            <a:endParaRPr lang="nl-NL" altLang="nl-NL" dirty="0">
              <a:latin typeface="Comic Sans MS" panose="030F0702030302020204" pitchFamily="66" charset="0"/>
            </a:endParaRPr>
          </a:p>
        </p:txBody>
      </p:sp>
    </p:spTree>
    <p:extLst>
      <p:ext uri="{BB962C8B-B14F-4D97-AF65-F5344CB8AC3E}">
        <p14:creationId xmlns:p14="http://schemas.microsoft.com/office/powerpoint/2010/main" val="202051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1C392F08-3E69-4A51-B999-5E2FEF0D5167}"/>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4CFE035B-0F1B-4747-BA93-98C477F176FF}"/>
              </a:ext>
            </a:extLst>
          </p:cNvPr>
          <p:cNvSpPr>
            <a:spLocks noGrp="1" noChangeArrowheads="1"/>
          </p:cNvSpPr>
          <p:nvPr>
            <p:ph type="body" idx="1"/>
          </p:nvPr>
        </p:nvSpPr>
        <p:spPr>
          <a:noFill/>
        </p:spPr>
        <p:txBody>
          <a:bodyPr/>
          <a:lstStyle/>
          <a:p>
            <a:endParaRPr lang="nl-NL" altLang="nl-NL" dirty="0"/>
          </a:p>
        </p:txBody>
      </p:sp>
    </p:spTree>
    <p:extLst>
      <p:ext uri="{BB962C8B-B14F-4D97-AF65-F5344CB8AC3E}">
        <p14:creationId xmlns:p14="http://schemas.microsoft.com/office/powerpoint/2010/main" val="2380472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89833D4C-3404-4586-A6DA-579EA86DEEC3}"/>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51A77AF-92E3-428E-874A-EA7017B962B4}" type="slidenum">
              <a:rPr lang="nl-NL" altLang="nl-NL" smtClean="0"/>
              <a:pPr>
                <a:spcBef>
                  <a:spcPct val="0"/>
                </a:spcBef>
              </a:pPr>
              <a:t>11</a:t>
            </a:fld>
            <a:endParaRPr lang="nl-NL" altLang="nl-NL"/>
          </a:p>
        </p:txBody>
      </p:sp>
      <p:sp>
        <p:nvSpPr>
          <p:cNvPr id="74755" name="Rectangle 2">
            <a:extLst>
              <a:ext uri="{FF2B5EF4-FFF2-40B4-BE49-F238E27FC236}">
                <a16:creationId xmlns:a16="http://schemas.microsoft.com/office/drawing/2014/main" id="{BB10BEF3-76B0-4E83-AF7A-A61A778EE879}"/>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9B39B902-B2AF-44CC-87A7-B827A36350C5}"/>
              </a:ext>
            </a:extLst>
          </p:cNvPr>
          <p:cNvSpPr>
            <a:spLocks noGrp="1" noChangeArrowheads="1"/>
          </p:cNvSpPr>
          <p:nvPr>
            <p:ph type="body" idx="1"/>
          </p:nvPr>
        </p:nvSpPr>
        <p:spPr>
          <a:noFill/>
        </p:spPr>
        <p:txBody>
          <a:bodyPr/>
          <a:lstStyle/>
          <a:p>
            <a:pPr eaLnBrk="1" hangingPunct="1"/>
            <a:r>
              <a:rPr lang="nl-NL" altLang="nl-NL" dirty="0">
                <a:latin typeface="Comic Sans MS" panose="030F0702030302020204" pitchFamily="66" charset="0"/>
              </a:rPr>
              <a:t>We laten hierbij de scholen van het voortgezet onderwijs die onder het Samenwerkingsverband Brabantse Wal vallen (gemeente Bergen op Zoom, Woensdrecht en Steenbergen).</a:t>
            </a:r>
          </a:p>
        </p:txBody>
      </p:sp>
    </p:spTree>
    <p:extLst>
      <p:ext uri="{BB962C8B-B14F-4D97-AF65-F5344CB8AC3E}">
        <p14:creationId xmlns:p14="http://schemas.microsoft.com/office/powerpoint/2010/main" val="3843118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jdelijke aanduiding voor dia-afbeelding 1">
            <a:extLst>
              <a:ext uri="{FF2B5EF4-FFF2-40B4-BE49-F238E27FC236}">
                <a16:creationId xmlns:a16="http://schemas.microsoft.com/office/drawing/2014/main" id="{9FD66A1F-AEA8-4F98-803C-A97FF6813E0C}"/>
              </a:ext>
            </a:extLst>
          </p:cNvPr>
          <p:cNvSpPr>
            <a:spLocks noGrp="1" noRot="1" noChangeAspect="1" noTextEdit="1"/>
          </p:cNvSpPr>
          <p:nvPr>
            <p:ph type="sldImg"/>
          </p:nvPr>
        </p:nvSpPr>
        <p:spPr>
          <a:ln/>
        </p:spPr>
      </p:sp>
      <p:sp>
        <p:nvSpPr>
          <p:cNvPr id="66563" name="Tijdelijke aanduiding voor notities 2">
            <a:extLst>
              <a:ext uri="{FF2B5EF4-FFF2-40B4-BE49-F238E27FC236}">
                <a16:creationId xmlns:a16="http://schemas.microsoft.com/office/drawing/2014/main" id="{CA602063-341B-4146-8598-0D2D67975BCB}"/>
              </a:ext>
            </a:extLst>
          </p:cNvPr>
          <p:cNvSpPr>
            <a:spLocks noGrp="1"/>
          </p:cNvSpPr>
          <p:nvPr>
            <p:ph type="body" idx="1"/>
          </p:nvPr>
        </p:nvSpPr>
        <p:spPr>
          <a:noFill/>
        </p:spPr>
        <p:txBody>
          <a:bodyPr/>
          <a:lstStyle/>
          <a:p>
            <a:r>
              <a:rPr lang="nl-NL" altLang="nl-NL" dirty="0"/>
              <a:t>Let op: Multidisciplinair overleg: leg uit welke collega’s op school zijn betrokken bij het samenstellen van het schooladvies.</a:t>
            </a:r>
          </a:p>
        </p:txBody>
      </p:sp>
      <p:sp>
        <p:nvSpPr>
          <p:cNvPr id="66564" name="Tijdelijke aanduiding voor dianummer 3">
            <a:extLst>
              <a:ext uri="{FF2B5EF4-FFF2-40B4-BE49-F238E27FC236}">
                <a16:creationId xmlns:a16="http://schemas.microsoft.com/office/drawing/2014/main" id="{5EDBC86B-41D2-4AFB-8EBB-C4E10F7975CA}"/>
              </a:ext>
            </a:extLst>
          </p:cNvPr>
          <p:cNvSpPr>
            <a:spLocks noGrp="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482DC0B-C903-45B8-AABB-6FBCF96040A1}" type="slidenum">
              <a:rPr lang="nl-NL" altLang="nl-NL" smtClean="0"/>
              <a:pPr>
                <a:spcBef>
                  <a:spcPct val="0"/>
                </a:spcBef>
              </a:pPr>
              <a:t>13</a:t>
            </a:fld>
            <a:endParaRPr lang="nl-NL" altLang="nl-NL"/>
          </a:p>
        </p:txBody>
      </p:sp>
    </p:spTree>
    <p:extLst>
      <p:ext uri="{BB962C8B-B14F-4D97-AF65-F5344CB8AC3E}">
        <p14:creationId xmlns:p14="http://schemas.microsoft.com/office/powerpoint/2010/main" val="1064239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52DADAE7-7DD2-49D0-AF85-D73C8B8B0341}"/>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AB6DB0-F658-4C76-86D4-0CA7F8988FF9}" type="slidenum">
              <a:rPr lang="nl-NL" altLang="nl-NL" smtClean="0"/>
              <a:pPr>
                <a:spcBef>
                  <a:spcPct val="0"/>
                </a:spcBef>
              </a:pPr>
              <a:t>15</a:t>
            </a:fld>
            <a:endParaRPr lang="nl-NL" altLang="nl-NL"/>
          </a:p>
        </p:txBody>
      </p:sp>
      <p:sp>
        <p:nvSpPr>
          <p:cNvPr id="76803" name="Rectangle 2">
            <a:extLst>
              <a:ext uri="{FF2B5EF4-FFF2-40B4-BE49-F238E27FC236}">
                <a16:creationId xmlns:a16="http://schemas.microsoft.com/office/drawing/2014/main" id="{F15B1CDB-2975-4A66-815F-A4B70FDA9828}"/>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4F949E7B-0173-4558-9673-44DE18A56DDB}"/>
              </a:ext>
            </a:extLst>
          </p:cNvPr>
          <p:cNvSpPr>
            <a:spLocks noGrp="1" noChangeArrowheads="1"/>
          </p:cNvSpPr>
          <p:nvPr>
            <p:ph type="body" idx="1"/>
          </p:nvPr>
        </p:nvSpPr>
        <p:spPr>
          <a:noFill/>
        </p:spPr>
        <p:txBody>
          <a:bodyPr/>
          <a:lstStyle/>
          <a:p>
            <a:pPr eaLnBrk="1" hangingPunct="1"/>
            <a:r>
              <a:rPr lang="nl-NL" altLang="nl-NL" i="1" dirty="0">
                <a:latin typeface="Comic Sans MS" panose="030F0702030302020204" pitchFamily="66" charset="0"/>
              </a:rPr>
              <a:t>Vult u a.u.b. zelf aan met de data die van toepassing zijn voor uw school.</a:t>
            </a:r>
          </a:p>
          <a:p>
            <a:pPr eaLnBrk="1" hangingPunct="1"/>
            <a:endParaRPr lang="nl-NL" altLang="nl-NL" i="1" dirty="0">
              <a:latin typeface="Comic Sans MS" panose="030F0702030302020204" pitchFamily="66" charset="0"/>
            </a:endParaRPr>
          </a:p>
        </p:txBody>
      </p:sp>
    </p:spTree>
    <p:extLst>
      <p:ext uri="{BB962C8B-B14F-4D97-AF65-F5344CB8AC3E}">
        <p14:creationId xmlns:p14="http://schemas.microsoft.com/office/powerpoint/2010/main" val="515827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9412FD74-4578-41CC-9C04-AE6AB5D234AC}"/>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8568108-93DA-4CC9-9980-DF874374D4B8}" type="slidenum">
              <a:rPr lang="nl-NL" altLang="nl-NL" smtClean="0"/>
              <a:pPr>
                <a:spcBef>
                  <a:spcPct val="0"/>
                </a:spcBef>
              </a:pPr>
              <a:t>16</a:t>
            </a:fld>
            <a:endParaRPr lang="nl-NL" altLang="nl-NL"/>
          </a:p>
        </p:txBody>
      </p:sp>
      <p:sp>
        <p:nvSpPr>
          <p:cNvPr id="79875" name="Rectangle 2">
            <a:extLst>
              <a:ext uri="{FF2B5EF4-FFF2-40B4-BE49-F238E27FC236}">
                <a16:creationId xmlns:a16="http://schemas.microsoft.com/office/drawing/2014/main" id="{81315AB9-9309-495E-B4D4-2CC02491259A}"/>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32A4C75E-85F3-49DE-AFB3-A8594B9422ED}"/>
              </a:ext>
            </a:extLst>
          </p:cNvPr>
          <p:cNvSpPr>
            <a:spLocks noGrp="1" noChangeArrowheads="1"/>
          </p:cNvSpPr>
          <p:nvPr>
            <p:ph type="body" idx="1"/>
          </p:nvPr>
        </p:nvSpPr>
        <p:spPr>
          <a:noFill/>
        </p:spPr>
        <p:txBody>
          <a:bodyPr/>
          <a:lstStyle/>
          <a:p>
            <a:pPr eaLnBrk="1" hangingPunct="1"/>
            <a:r>
              <a:rPr lang="nl-NL" altLang="nl-NL" i="1">
                <a:latin typeface="Comic Sans MS" panose="030F0702030302020204" pitchFamily="66" charset="0"/>
              </a:rPr>
              <a:t>Tijd voor een vragenronde en afsluiting van de bijeenkomst.</a:t>
            </a:r>
          </a:p>
        </p:txBody>
      </p:sp>
    </p:spTree>
    <p:extLst>
      <p:ext uri="{BB962C8B-B14F-4D97-AF65-F5344CB8AC3E}">
        <p14:creationId xmlns:p14="http://schemas.microsoft.com/office/powerpoint/2010/main" val="4243588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a:t>Klik om stijl te bewerken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pPr>
              <a:defRPr/>
            </a:pPr>
            <a:endParaRPr lang="nl-NL"/>
          </a:p>
        </p:txBody>
      </p:sp>
      <p:sp>
        <p:nvSpPr>
          <p:cNvPr id="5" name="Footer Placeholder 4"/>
          <p:cNvSpPr>
            <a:spLocks noGrp="1"/>
          </p:cNvSpPr>
          <p:nvPr>
            <p:ph type="ftr" sz="quarter" idx="11"/>
          </p:nvPr>
        </p:nvSpPr>
        <p:spPr/>
        <p:txBody>
          <a:bodyPr/>
          <a:lstStyle/>
          <a:p>
            <a:pPr>
              <a:defRPr/>
            </a:pPr>
            <a:endParaRPr lang="nl-NL"/>
          </a:p>
        </p:txBody>
      </p:sp>
      <p:sp>
        <p:nvSpPr>
          <p:cNvPr id="6" name="Slide Number Placeholder 5"/>
          <p:cNvSpPr>
            <a:spLocks noGrp="1"/>
          </p:cNvSpPr>
          <p:nvPr>
            <p:ph type="sldNum" sz="quarter" idx="12"/>
          </p:nvPr>
        </p:nvSpPr>
        <p:spPr/>
        <p:txBody>
          <a:bodyPr/>
          <a:lstStyle/>
          <a:p>
            <a:pPr>
              <a:defRPr/>
            </a:pPr>
            <a:fld id="{9199B20C-120B-493D-8E71-D70F13FA44DB}" type="slidenum">
              <a:rPr lang="nl-NL" altLang="nl-NL" smtClean="0"/>
              <a:pPr>
                <a:defRPr/>
              </a:pPr>
              <a:t>‹nr.›</a:t>
            </a:fld>
            <a:endParaRPr lang="nl-NL" altLang="nl-NL"/>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4819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pPr>
              <a:defRPr/>
            </a:pPr>
            <a:endParaRPr lang="nl-NL"/>
          </a:p>
        </p:txBody>
      </p:sp>
      <p:sp>
        <p:nvSpPr>
          <p:cNvPr id="5" name="Footer Placeholder 4"/>
          <p:cNvSpPr>
            <a:spLocks noGrp="1"/>
          </p:cNvSpPr>
          <p:nvPr>
            <p:ph type="ftr" sz="quarter" idx="11"/>
          </p:nvPr>
        </p:nvSpPr>
        <p:spPr/>
        <p:txBody>
          <a:bodyPr/>
          <a:lstStyle/>
          <a:p>
            <a:pPr>
              <a:defRPr/>
            </a:pPr>
            <a:endParaRPr lang="nl-NL"/>
          </a:p>
        </p:txBody>
      </p:sp>
      <p:sp>
        <p:nvSpPr>
          <p:cNvPr id="6" name="Slide Number Placeholder 5"/>
          <p:cNvSpPr>
            <a:spLocks noGrp="1"/>
          </p:cNvSpPr>
          <p:nvPr>
            <p:ph type="sldNum" sz="quarter" idx="12"/>
          </p:nvPr>
        </p:nvSpPr>
        <p:spPr/>
        <p:txBody>
          <a:bodyPr/>
          <a:lstStyle/>
          <a:p>
            <a:pPr>
              <a:defRPr/>
            </a:pPr>
            <a:fld id="{10DD78DB-0FD1-42C2-A3A4-FA4D1CAFBF8F}" type="slidenum">
              <a:rPr lang="nl-NL" altLang="nl-NL" smtClean="0"/>
              <a:pPr>
                <a:defRPr/>
              </a:pPr>
              <a:t>‹nr.›</a:t>
            </a:fld>
            <a:endParaRPr lang="nl-NL" altLang="nl-NL"/>
          </a:p>
        </p:txBody>
      </p:sp>
    </p:spTree>
    <p:extLst>
      <p:ext uri="{BB962C8B-B14F-4D97-AF65-F5344CB8AC3E}">
        <p14:creationId xmlns:p14="http://schemas.microsoft.com/office/powerpoint/2010/main" val="3946420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pPr>
              <a:defRPr/>
            </a:pPr>
            <a:endParaRPr lang="nl-NL"/>
          </a:p>
        </p:txBody>
      </p:sp>
      <p:sp>
        <p:nvSpPr>
          <p:cNvPr id="5" name="Footer Placeholder 4"/>
          <p:cNvSpPr>
            <a:spLocks noGrp="1"/>
          </p:cNvSpPr>
          <p:nvPr>
            <p:ph type="ftr" sz="quarter" idx="11"/>
          </p:nvPr>
        </p:nvSpPr>
        <p:spPr/>
        <p:txBody>
          <a:bodyPr/>
          <a:lstStyle/>
          <a:p>
            <a:pPr>
              <a:defRPr/>
            </a:pPr>
            <a:endParaRPr lang="nl-NL"/>
          </a:p>
        </p:txBody>
      </p:sp>
      <p:sp>
        <p:nvSpPr>
          <p:cNvPr id="6" name="Slide Number Placeholder 5"/>
          <p:cNvSpPr>
            <a:spLocks noGrp="1"/>
          </p:cNvSpPr>
          <p:nvPr>
            <p:ph type="sldNum" sz="quarter" idx="12"/>
          </p:nvPr>
        </p:nvSpPr>
        <p:spPr/>
        <p:txBody>
          <a:bodyPr/>
          <a:lstStyle/>
          <a:p>
            <a:pPr>
              <a:defRPr/>
            </a:pPr>
            <a:fld id="{10DD78DB-0FD1-42C2-A3A4-FA4D1CAFBF8F}" type="slidenum">
              <a:rPr lang="nl-NL" altLang="nl-NL" smtClean="0"/>
              <a:pPr>
                <a:defRPr/>
              </a:pPr>
              <a:t>‹nr.›</a:t>
            </a:fld>
            <a:endParaRPr lang="nl-NL" altLang="nl-NL"/>
          </a:p>
        </p:txBody>
      </p:sp>
    </p:spTree>
    <p:extLst>
      <p:ext uri="{BB962C8B-B14F-4D97-AF65-F5344CB8AC3E}">
        <p14:creationId xmlns:p14="http://schemas.microsoft.com/office/powerpoint/2010/main" val="648313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pPr>
              <a:defRPr/>
            </a:pPr>
            <a:endParaRPr lang="nl-NL"/>
          </a:p>
        </p:txBody>
      </p:sp>
      <p:sp>
        <p:nvSpPr>
          <p:cNvPr id="5" name="Footer Placeholder 4"/>
          <p:cNvSpPr>
            <a:spLocks noGrp="1"/>
          </p:cNvSpPr>
          <p:nvPr>
            <p:ph type="ftr" sz="quarter" idx="11"/>
          </p:nvPr>
        </p:nvSpPr>
        <p:spPr/>
        <p:txBody>
          <a:bodyPr/>
          <a:lstStyle/>
          <a:p>
            <a:pPr>
              <a:defRPr/>
            </a:pPr>
            <a:endParaRPr lang="nl-NL"/>
          </a:p>
        </p:txBody>
      </p:sp>
      <p:sp>
        <p:nvSpPr>
          <p:cNvPr id="6" name="Slide Number Placeholder 5"/>
          <p:cNvSpPr>
            <a:spLocks noGrp="1"/>
          </p:cNvSpPr>
          <p:nvPr>
            <p:ph type="sldNum" sz="quarter" idx="12"/>
          </p:nvPr>
        </p:nvSpPr>
        <p:spPr/>
        <p:txBody>
          <a:bodyPr/>
          <a:lstStyle/>
          <a:p>
            <a:pPr>
              <a:defRPr/>
            </a:pPr>
            <a:fld id="{10DD78DB-0FD1-42C2-A3A4-FA4D1CAFBF8F}" type="slidenum">
              <a:rPr lang="nl-NL" altLang="nl-NL" smtClean="0"/>
              <a:pPr>
                <a:defRPr/>
              </a:pPr>
              <a:t>‹nr.›</a:t>
            </a:fld>
            <a:endParaRPr lang="nl-NL" altLang="nl-NL"/>
          </a:p>
        </p:txBody>
      </p:sp>
    </p:spTree>
    <p:extLst>
      <p:ext uri="{BB962C8B-B14F-4D97-AF65-F5344CB8AC3E}">
        <p14:creationId xmlns:p14="http://schemas.microsoft.com/office/powerpoint/2010/main" val="1310460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pPr>
              <a:defRPr/>
            </a:pPr>
            <a:endParaRPr lang="nl-NL"/>
          </a:p>
        </p:txBody>
      </p:sp>
      <p:sp>
        <p:nvSpPr>
          <p:cNvPr id="5" name="Footer Placeholder 4"/>
          <p:cNvSpPr>
            <a:spLocks noGrp="1"/>
          </p:cNvSpPr>
          <p:nvPr>
            <p:ph type="ftr" sz="quarter" idx="11"/>
          </p:nvPr>
        </p:nvSpPr>
        <p:spPr/>
        <p:txBody>
          <a:bodyPr/>
          <a:lstStyle/>
          <a:p>
            <a:pPr>
              <a:defRPr/>
            </a:pPr>
            <a:endParaRPr lang="nl-NL"/>
          </a:p>
        </p:txBody>
      </p:sp>
      <p:sp>
        <p:nvSpPr>
          <p:cNvPr id="6" name="Slide Number Placeholder 5"/>
          <p:cNvSpPr>
            <a:spLocks noGrp="1"/>
          </p:cNvSpPr>
          <p:nvPr>
            <p:ph type="sldNum" sz="quarter" idx="12"/>
          </p:nvPr>
        </p:nvSpPr>
        <p:spPr/>
        <p:txBody>
          <a:bodyPr/>
          <a:lstStyle/>
          <a:p>
            <a:pPr>
              <a:defRPr/>
            </a:pPr>
            <a:fld id="{7C5AC58A-47C1-40FB-9ACE-6C80FD08BD35}" type="slidenum">
              <a:rPr lang="nl-NL" altLang="nl-NL" smtClean="0"/>
              <a:pPr>
                <a:defRPr/>
              </a:pPr>
              <a:t>‹nr.›</a:t>
            </a:fld>
            <a:endParaRPr lang="nl-NL" altLang="nl-NL"/>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0779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nl-NL"/>
              <a:t>Klik om stijl te bewerken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pPr>
              <a:defRPr/>
            </a:pPr>
            <a:endParaRPr lang="nl-NL"/>
          </a:p>
        </p:txBody>
      </p:sp>
      <p:sp>
        <p:nvSpPr>
          <p:cNvPr id="6" name="Footer Placeholder 5"/>
          <p:cNvSpPr>
            <a:spLocks noGrp="1"/>
          </p:cNvSpPr>
          <p:nvPr>
            <p:ph type="ftr" sz="quarter" idx="11"/>
          </p:nvPr>
        </p:nvSpPr>
        <p:spPr/>
        <p:txBody>
          <a:bodyPr/>
          <a:lstStyle/>
          <a:p>
            <a:pPr>
              <a:defRPr/>
            </a:pPr>
            <a:endParaRPr lang="nl-NL"/>
          </a:p>
        </p:txBody>
      </p:sp>
      <p:sp>
        <p:nvSpPr>
          <p:cNvPr id="7" name="Slide Number Placeholder 6"/>
          <p:cNvSpPr>
            <a:spLocks noGrp="1"/>
          </p:cNvSpPr>
          <p:nvPr>
            <p:ph type="sldNum" sz="quarter" idx="12"/>
          </p:nvPr>
        </p:nvSpPr>
        <p:spPr/>
        <p:txBody>
          <a:bodyPr/>
          <a:lstStyle/>
          <a:p>
            <a:pPr>
              <a:defRPr/>
            </a:pPr>
            <a:fld id="{10DD78DB-0FD1-42C2-A3A4-FA4D1CAFBF8F}" type="slidenum">
              <a:rPr lang="nl-NL" altLang="nl-NL" smtClean="0"/>
              <a:pPr>
                <a:defRPr/>
              </a:pPr>
              <a:t>‹nr.›</a:t>
            </a:fld>
            <a:endParaRPr lang="nl-NL" altLang="nl-NL"/>
          </a:p>
        </p:txBody>
      </p:sp>
    </p:spTree>
    <p:extLst>
      <p:ext uri="{BB962C8B-B14F-4D97-AF65-F5344CB8AC3E}">
        <p14:creationId xmlns:p14="http://schemas.microsoft.com/office/powerpoint/2010/main" val="12343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nl-NL"/>
              <a:t>Klik om stijl te bewerken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22960" y="2582334"/>
            <a:ext cx="3703320" cy="32867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4663440" y="2582334"/>
            <a:ext cx="3703320" cy="32867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pPr>
              <a:defRPr/>
            </a:pPr>
            <a:endParaRPr lang="nl-NL"/>
          </a:p>
        </p:txBody>
      </p:sp>
      <p:sp>
        <p:nvSpPr>
          <p:cNvPr id="8" name="Footer Placeholder 7"/>
          <p:cNvSpPr>
            <a:spLocks noGrp="1"/>
          </p:cNvSpPr>
          <p:nvPr>
            <p:ph type="ftr" sz="quarter" idx="11"/>
          </p:nvPr>
        </p:nvSpPr>
        <p:spPr/>
        <p:txBody>
          <a:bodyPr/>
          <a:lstStyle/>
          <a:p>
            <a:pPr>
              <a:defRPr/>
            </a:pPr>
            <a:endParaRPr lang="nl-NL"/>
          </a:p>
        </p:txBody>
      </p:sp>
      <p:sp>
        <p:nvSpPr>
          <p:cNvPr id="9" name="Slide Number Placeholder 8"/>
          <p:cNvSpPr>
            <a:spLocks noGrp="1"/>
          </p:cNvSpPr>
          <p:nvPr>
            <p:ph type="sldNum" sz="quarter" idx="12"/>
          </p:nvPr>
        </p:nvSpPr>
        <p:spPr/>
        <p:txBody>
          <a:bodyPr/>
          <a:lstStyle/>
          <a:p>
            <a:pPr>
              <a:defRPr/>
            </a:pPr>
            <a:fld id="{10DD78DB-0FD1-42C2-A3A4-FA4D1CAFBF8F}" type="slidenum">
              <a:rPr lang="nl-NL" altLang="nl-NL" smtClean="0"/>
              <a:pPr>
                <a:defRPr/>
              </a:pPr>
              <a:t>‹nr.›</a:t>
            </a:fld>
            <a:endParaRPr lang="nl-NL" altLang="nl-NL"/>
          </a:p>
        </p:txBody>
      </p:sp>
    </p:spTree>
    <p:extLst>
      <p:ext uri="{BB962C8B-B14F-4D97-AF65-F5344CB8AC3E}">
        <p14:creationId xmlns:p14="http://schemas.microsoft.com/office/powerpoint/2010/main" val="1438003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pPr>
              <a:defRPr/>
            </a:pPr>
            <a:endParaRPr lang="nl-NL"/>
          </a:p>
        </p:txBody>
      </p:sp>
      <p:sp>
        <p:nvSpPr>
          <p:cNvPr id="4" name="Footer Placeholder 3"/>
          <p:cNvSpPr>
            <a:spLocks noGrp="1"/>
          </p:cNvSpPr>
          <p:nvPr>
            <p:ph type="ftr" sz="quarter" idx="11"/>
          </p:nvPr>
        </p:nvSpPr>
        <p:spPr/>
        <p:txBody>
          <a:bodyPr/>
          <a:lstStyle/>
          <a:p>
            <a:pPr>
              <a:defRPr/>
            </a:pPr>
            <a:endParaRPr lang="nl-NL"/>
          </a:p>
        </p:txBody>
      </p:sp>
      <p:sp>
        <p:nvSpPr>
          <p:cNvPr id="5" name="Slide Number Placeholder 4"/>
          <p:cNvSpPr>
            <a:spLocks noGrp="1"/>
          </p:cNvSpPr>
          <p:nvPr>
            <p:ph type="sldNum" sz="quarter" idx="12"/>
          </p:nvPr>
        </p:nvSpPr>
        <p:spPr/>
        <p:txBody>
          <a:bodyPr/>
          <a:lstStyle/>
          <a:p>
            <a:pPr>
              <a:defRPr/>
            </a:pPr>
            <a:fld id="{3384660B-C4E4-4627-BCF5-135C279DE2D5}" type="slidenum">
              <a:rPr lang="nl-NL" altLang="nl-NL" smtClean="0"/>
              <a:pPr>
                <a:defRPr/>
              </a:pPr>
              <a:t>‹nr.›</a:t>
            </a:fld>
            <a:endParaRPr lang="nl-NL" altLang="nl-NL"/>
          </a:p>
        </p:txBody>
      </p:sp>
    </p:spTree>
    <p:extLst>
      <p:ext uri="{BB962C8B-B14F-4D97-AF65-F5344CB8AC3E}">
        <p14:creationId xmlns:p14="http://schemas.microsoft.com/office/powerpoint/2010/main" val="1291423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nl-NL"/>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nl-NL"/>
          </a:p>
        </p:txBody>
      </p:sp>
      <p:sp>
        <p:nvSpPr>
          <p:cNvPr id="9" name="Slide Number Placeholder 8"/>
          <p:cNvSpPr>
            <a:spLocks noGrp="1"/>
          </p:cNvSpPr>
          <p:nvPr>
            <p:ph type="sldNum" sz="quarter" idx="12"/>
          </p:nvPr>
        </p:nvSpPr>
        <p:spPr/>
        <p:txBody>
          <a:bodyPr/>
          <a:lstStyle/>
          <a:p>
            <a:pPr>
              <a:defRPr/>
            </a:pPr>
            <a:fld id="{309FFE53-DFAF-4EED-B3FE-3DD6C719EE4A}" type="slidenum">
              <a:rPr lang="nl-NL" altLang="nl-NL" smtClean="0"/>
              <a:pPr>
                <a:defRPr/>
              </a:pPr>
              <a:t>‹nr.›</a:t>
            </a:fld>
            <a:endParaRPr lang="nl-NL" altLang="nl-NL"/>
          </a:p>
        </p:txBody>
      </p:sp>
    </p:spTree>
    <p:extLst>
      <p:ext uri="{BB962C8B-B14F-4D97-AF65-F5344CB8AC3E}">
        <p14:creationId xmlns:p14="http://schemas.microsoft.com/office/powerpoint/2010/main" val="1728268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nl-NL"/>
              <a:t>Klik om stijl te bewerken</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nl-NL"/>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nl-NL"/>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10DD78DB-0FD1-42C2-A3A4-FA4D1CAFBF8F}" type="slidenum">
              <a:rPr lang="nl-NL" altLang="nl-NL" smtClean="0"/>
              <a:pPr>
                <a:defRPr/>
              </a:pPr>
              <a:t>‹nr.›</a:t>
            </a:fld>
            <a:endParaRPr lang="nl-NL" altLang="nl-NL"/>
          </a:p>
        </p:txBody>
      </p:sp>
    </p:spTree>
    <p:extLst>
      <p:ext uri="{BB962C8B-B14F-4D97-AF65-F5344CB8AC3E}">
        <p14:creationId xmlns:p14="http://schemas.microsoft.com/office/powerpoint/2010/main" val="1315537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pPr>
              <a:defRPr/>
            </a:pPr>
            <a:endParaRPr lang="nl-NL"/>
          </a:p>
        </p:txBody>
      </p:sp>
      <p:sp>
        <p:nvSpPr>
          <p:cNvPr id="6" name="Footer Placeholder 5"/>
          <p:cNvSpPr>
            <a:spLocks noGrp="1"/>
          </p:cNvSpPr>
          <p:nvPr>
            <p:ph type="ftr" sz="quarter" idx="11"/>
          </p:nvPr>
        </p:nvSpPr>
        <p:spPr/>
        <p:txBody>
          <a:bodyPr/>
          <a:lstStyle/>
          <a:p>
            <a:pPr>
              <a:defRPr/>
            </a:pPr>
            <a:endParaRPr lang="nl-NL"/>
          </a:p>
        </p:txBody>
      </p:sp>
      <p:sp>
        <p:nvSpPr>
          <p:cNvPr id="7" name="Slide Number Placeholder 6"/>
          <p:cNvSpPr>
            <a:spLocks noGrp="1"/>
          </p:cNvSpPr>
          <p:nvPr>
            <p:ph type="sldNum" sz="quarter" idx="12"/>
          </p:nvPr>
        </p:nvSpPr>
        <p:spPr/>
        <p:txBody>
          <a:bodyPr/>
          <a:lstStyle/>
          <a:p>
            <a:pPr>
              <a:defRPr/>
            </a:pPr>
            <a:fld id="{1CF1C611-9670-45B5-80BF-416FC3DD0079}" type="slidenum">
              <a:rPr lang="nl-NL" altLang="nl-NL" smtClean="0"/>
              <a:pPr>
                <a:defRPr/>
              </a:pPr>
              <a:t>‹nr.›</a:t>
            </a:fld>
            <a:endParaRPr lang="nl-NL" altLang="nl-NL"/>
          </a:p>
        </p:txBody>
      </p:sp>
    </p:spTree>
    <p:extLst>
      <p:ext uri="{BB962C8B-B14F-4D97-AF65-F5344CB8AC3E}">
        <p14:creationId xmlns:p14="http://schemas.microsoft.com/office/powerpoint/2010/main" val="700610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nl-NL"/>
              <a:t>Klik om stijl te bewerken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nl-NL"/>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nl-NL"/>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10DD78DB-0FD1-42C2-A3A4-FA4D1CAFBF8F}" type="slidenum">
              <a:rPr lang="nl-NL" altLang="nl-NL" smtClean="0"/>
              <a:pPr>
                <a:defRPr/>
              </a:pPr>
              <a:t>‹nr.›</a:t>
            </a:fld>
            <a:endParaRPr lang="nl-NL" altLang="nl-NL"/>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605572"/>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18/10/relationships/comments" Target="../comments/modernComment_184_0.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rijksoverheid.nl/onderwerpen/schooladvies-en-doorstroomtoets-basisschool/toelating-voortgezet-onderwijs-gebaseerd-op-definitief-schooladvie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entraleeindtoetspo.n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bureau-ice.nl/basisonderwijs/iep-eindtoets/" TargetMode="External"/><Relationship Id="rId4" Type="http://schemas.openxmlformats.org/officeDocument/2006/relationships/hyperlink" Target="https://route8.nl/page/Home"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146_0.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Opvoedtip: samen kiezen voor een middelbare school - Centrum voor Jeugd en  Gezin">
            <a:extLst>
              <a:ext uri="{FF2B5EF4-FFF2-40B4-BE49-F238E27FC236}">
                <a16:creationId xmlns:a16="http://schemas.microsoft.com/office/drawing/2014/main" id="{2B07D44D-C64F-156F-C781-7BAEADA6D1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844824"/>
            <a:ext cx="5354441" cy="4176464"/>
          </a:xfrm>
          <a:prstGeom prst="rect">
            <a:avLst/>
          </a:prstGeom>
          <a:noFill/>
          <a:effectLst>
            <a:outerShdw blurRad="50800" dist="50800" dir="5400000" algn="ctr" rotWithShape="0">
              <a:schemeClr val="accent6">
                <a:lumMod val="75000"/>
              </a:schemeClr>
            </a:outerShdw>
          </a:effectLst>
          <a:extLst>
            <a:ext uri="{909E8E84-426E-40DD-AFC4-6F175D3DCCD1}">
              <a14:hiddenFill xmlns:a14="http://schemas.microsoft.com/office/drawing/2010/main">
                <a:solidFill>
                  <a:srgbClr val="FFFFFF"/>
                </a:solidFill>
              </a14:hiddenFill>
            </a:ext>
          </a:extLst>
        </p:spPr>
      </p:pic>
      <p:pic>
        <p:nvPicPr>
          <p:cNvPr id="3" name="Afbeelding 2" descr="Afbeelding met Graphics, grafische vormgeving, schermopname, tekst&#10;&#10;Automatisch gegenereerde beschrijving">
            <a:extLst>
              <a:ext uri="{FF2B5EF4-FFF2-40B4-BE49-F238E27FC236}">
                <a16:creationId xmlns:a16="http://schemas.microsoft.com/office/drawing/2014/main" id="{1CDE2860-763E-CB8A-89BA-033ABA479F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7" y="5301207"/>
            <a:ext cx="1806144" cy="2515521"/>
          </a:xfrm>
          <a:prstGeom prst="rect">
            <a:avLst/>
          </a:prstGeom>
        </p:spPr>
      </p:pic>
      <p:sp>
        <p:nvSpPr>
          <p:cNvPr id="8" name="Rechthoek: afgeronde hoeken 7">
            <a:extLst>
              <a:ext uri="{FF2B5EF4-FFF2-40B4-BE49-F238E27FC236}">
                <a16:creationId xmlns:a16="http://schemas.microsoft.com/office/drawing/2014/main" id="{DAD3B8DE-597B-F6C5-510B-979B7274416E}"/>
              </a:ext>
            </a:extLst>
          </p:cNvPr>
          <p:cNvSpPr/>
          <p:nvPr/>
        </p:nvSpPr>
        <p:spPr>
          <a:xfrm>
            <a:off x="0" y="224644"/>
            <a:ext cx="9144000" cy="1490464"/>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nl-NL" sz="3200" dirty="0"/>
              <a:t>Welkom op deze informatie avond over het voortgezet onderwijs.</a:t>
            </a:r>
          </a:p>
          <a:p>
            <a:pPr algn="ctr"/>
            <a:endParaRPr lang="nl-N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AFD51740-53EE-4239-8F33-70A012A7C7FF}"/>
              </a:ext>
            </a:extLst>
          </p:cNvPr>
          <p:cNvSpPr>
            <a:spLocks noGrp="1" noChangeArrowheads="1"/>
          </p:cNvSpPr>
          <p:nvPr>
            <p:ph type="title"/>
          </p:nvPr>
        </p:nvSpPr>
        <p:spPr>
          <a:xfrm>
            <a:off x="899592" y="764704"/>
            <a:ext cx="7560840" cy="720080"/>
          </a:xfrm>
        </p:spPr>
        <p:txBody>
          <a:bodyPr>
            <a:normAutofit fontScale="90000"/>
          </a:bodyPr>
          <a:lstStyle/>
          <a:p>
            <a:r>
              <a:rPr lang="nl-NL" altLang="nl-NL" sz="3200" dirty="0">
                <a:latin typeface="+mn-lt"/>
              </a:rPr>
              <a:t>Extra ondersteuning in het voortgezet onderwijs</a:t>
            </a:r>
          </a:p>
        </p:txBody>
      </p:sp>
      <p:sp>
        <p:nvSpPr>
          <p:cNvPr id="22531" name="Rectangle 3">
            <a:extLst>
              <a:ext uri="{FF2B5EF4-FFF2-40B4-BE49-F238E27FC236}">
                <a16:creationId xmlns:a16="http://schemas.microsoft.com/office/drawing/2014/main" id="{395532AD-3AB6-4AC1-A27A-85FCE35F1977}"/>
              </a:ext>
            </a:extLst>
          </p:cNvPr>
          <p:cNvSpPr>
            <a:spLocks noGrp="1" noChangeArrowheads="1"/>
          </p:cNvSpPr>
          <p:nvPr>
            <p:ph idx="1"/>
          </p:nvPr>
        </p:nvSpPr>
        <p:spPr>
          <a:xfrm>
            <a:off x="899592" y="1700808"/>
            <a:ext cx="7412360" cy="4320480"/>
          </a:xfrm>
        </p:spPr>
        <p:txBody>
          <a:bodyPr>
            <a:normAutofit/>
          </a:bodyPr>
          <a:lstStyle/>
          <a:p>
            <a:pPr>
              <a:lnSpc>
                <a:spcPct val="107000"/>
              </a:lnSpc>
              <a:spcAft>
                <a:spcPts val="800"/>
              </a:spcAft>
            </a:pPr>
            <a:r>
              <a:rPr lang="nl-NL" sz="1800" b="1" dirty="0">
                <a:effectLst/>
                <a:latin typeface="Calibri" panose="020F0502020204030204" pitchFamily="34" charset="0"/>
                <a:ea typeface="Calibri" panose="020F0502020204030204" pitchFamily="34" charset="0"/>
                <a:cs typeface="Times New Roman" panose="02020603050405020304" pitchFamily="18" charset="0"/>
              </a:rPr>
              <a:t>Tijdig in gesprek</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600"/>
              </a:spcBef>
              <a:spcAft>
                <a:spcPts val="0"/>
              </a:spcAft>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Indien er bij de overgang van p.o. naar v.o.  de leerling extra ondersteuning nodig heeft, is het zeer wenselijk dat de ouders - al dan niet samen met de basisschool - tijdig contact opnemen met de ondersteuningscoördinator van de gewenste v.o. school voor een oriënterend persoonlijk gesprek. In het gesprek kunnen de ondersteuningsbehoeften van de leerling en de ondersteuningsmogelijkheden die de school biedt worden toegelicht om samen tot goede afwegingen voor de leerling te komen. </a:t>
            </a:r>
          </a:p>
          <a:p>
            <a:pPr>
              <a:lnSpc>
                <a:spcPct val="100000"/>
              </a:lnSpc>
              <a:spcBef>
                <a:spcPts val="600"/>
              </a:spcBef>
              <a:spcAft>
                <a:spcPts val="0"/>
              </a:spcAft>
              <a:buFont typeface="Arial" panose="020B0604020202020204" pitchFamily="34" charset="0"/>
              <a:buChar char="•"/>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Het kan zijn dat een v.o. school constateert, dat de onderwijs- en begeleidingsbehoeften van een leerling alsnog de mogelijkheden van de school overstijgen. Dan kan de school op basis van een OPP een beroep doen op een van de arrangementen van het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swv</a:t>
            </a:r>
            <a:r>
              <a:rPr lang="nl-NL" sz="1800" dirty="0">
                <a:effectLst/>
                <a:latin typeface="Calibri" panose="020F0502020204030204" pitchFamily="34" charset="0"/>
                <a:ea typeface="Calibri" panose="020F0502020204030204" pitchFamily="34" charset="0"/>
                <a:cs typeface="Times New Roman" panose="02020603050405020304" pitchFamily="18" charset="0"/>
              </a:rPr>
              <a:t>. Naast plaatsing Pomona kent ons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swv</a:t>
            </a:r>
            <a:r>
              <a:rPr lang="nl-NL" sz="1800" dirty="0">
                <a:effectLst/>
                <a:latin typeface="Calibri" panose="020F0502020204030204" pitchFamily="34" charset="0"/>
                <a:ea typeface="Calibri" panose="020F0502020204030204" pitchFamily="34" charset="0"/>
                <a:cs typeface="Times New Roman" panose="02020603050405020304" pitchFamily="18" charset="0"/>
              </a:rPr>
              <a:t> nog vier andere onderwijsarrangementen en twee onderwijszorgarrangementen. </a:t>
            </a:r>
          </a:p>
          <a:p>
            <a:pPr marL="0" indent="0">
              <a:lnSpc>
                <a:spcPct val="90000"/>
              </a:lnSpc>
              <a:buFontTx/>
              <a:buNone/>
              <a:defRPr/>
            </a:pPr>
            <a:endParaRPr lang="nl-NL" altLang="nl-NL" sz="2800" dirty="0"/>
          </a:p>
        </p:txBody>
      </p:sp>
    </p:spTree>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736" name="Rectangle 73735">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3738" name="Rectangle 73737">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73730" name="Text Box 2">
            <a:extLst>
              <a:ext uri="{FF2B5EF4-FFF2-40B4-BE49-F238E27FC236}">
                <a16:creationId xmlns:a16="http://schemas.microsoft.com/office/drawing/2014/main" id="{D602F594-6F8C-42C8-83B2-37692FFCAE75}"/>
              </a:ext>
            </a:extLst>
          </p:cNvPr>
          <p:cNvSpPr txBox="1">
            <a:spLocks noChangeArrowheads="1"/>
          </p:cNvSpPr>
          <p:nvPr/>
        </p:nvSpPr>
        <p:spPr bwMode="auto">
          <a:xfrm>
            <a:off x="369277" y="605896"/>
            <a:ext cx="2313633" cy="564620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4400">
              <a:lnSpc>
                <a:spcPct val="85000"/>
              </a:lnSpc>
              <a:spcBef>
                <a:spcPct val="0"/>
              </a:spcBef>
              <a:spcAft>
                <a:spcPts val="600"/>
              </a:spcAft>
              <a:buNone/>
            </a:pPr>
            <a:r>
              <a:rPr lang="en-US" altLang="nl-NL" sz="3100" b="1" spc="-50">
                <a:solidFill>
                  <a:srgbClr val="FFFFFF"/>
                </a:solidFill>
                <a:latin typeface="+mj-lt"/>
                <a:ea typeface="+mj-ea"/>
                <a:cs typeface="+mj-cs"/>
              </a:rPr>
              <a:t>Overzicht voortgezet onderwijs in Bergen op Zoom e.o.</a:t>
            </a:r>
          </a:p>
        </p:txBody>
      </p:sp>
      <p:sp>
        <p:nvSpPr>
          <p:cNvPr id="73740" name="Rectangle 73739">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73731" name="Text Box 3">
            <a:extLst>
              <a:ext uri="{FF2B5EF4-FFF2-40B4-BE49-F238E27FC236}">
                <a16:creationId xmlns:a16="http://schemas.microsoft.com/office/drawing/2014/main" id="{A17C94DB-C79B-4CD8-B097-3ADC0713EA20}"/>
              </a:ext>
            </a:extLst>
          </p:cNvPr>
          <p:cNvSpPr txBox="1">
            <a:spLocks noChangeArrowheads="1"/>
          </p:cNvSpPr>
          <p:nvPr/>
        </p:nvSpPr>
        <p:spPr bwMode="auto">
          <a:xfrm>
            <a:off x="3556512" y="605896"/>
            <a:ext cx="5218211" cy="564620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45720" rIns="0" bIns="45720" rtlCol="0" anchor="ctr">
            <a:norm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4400">
              <a:lnSpc>
                <a:spcPct val="90000"/>
              </a:lnSpc>
              <a:spcBef>
                <a:spcPct val="50000"/>
              </a:spcBef>
              <a:buClr>
                <a:schemeClr val="accent1"/>
              </a:buClr>
              <a:buFont typeface="Calibri" panose="020F0502020204030204" pitchFamily="34" charset="0"/>
              <a:buNone/>
            </a:pPr>
            <a:r>
              <a:rPr lang="en-US" altLang="nl-NL" sz="1300" dirty="0">
                <a:solidFill>
                  <a:schemeClr val="tx1">
                    <a:lumMod val="75000"/>
                    <a:lumOff val="25000"/>
                  </a:schemeClr>
                </a:solidFill>
                <a:latin typeface="+mn-lt"/>
              </a:rPr>
              <a:t>	</a:t>
            </a:r>
          </a:p>
          <a:p>
            <a:pPr defTabSz="914400">
              <a:lnSpc>
                <a:spcPct val="90000"/>
              </a:lnSpc>
              <a:spcBef>
                <a:spcPct val="50000"/>
              </a:spcBef>
              <a:buClr>
                <a:schemeClr val="accent1"/>
              </a:buClr>
              <a:buFont typeface="Calibri" panose="020F0502020204030204" pitchFamily="34" charset="0"/>
              <a:buNone/>
            </a:pPr>
            <a:endParaRPr lang="en-US" altLang="nl-NL" sz="1300" dirty="0">
              <a:solidFill>
                <a:schemeClr val="tx1">
                  <a:lumMod val="75000"/>
                  <a:lumOff val="25000"/>
                </a:schemeClr>
              </a:solidFill>
              <a:latin typeface="+mn-lt"/>
            </a:endParaRPr>
          </a:p>
          <a:p>
            <a:pPr defTabSz="914400">
              <a:lnSpc>
                <a:spcPct val="90000"/>
              </a:lnSpc>
              <a:spcBef>
                <a:spcPct val="50000"/>
              </a:spcBef>
              <a:buClr>
                <a:schemeClr val="accent1"/>
              </a:buClr>
              <a:buFont typeface="Calibri" panose="020F0502020204030204" pitchFamily="34" charset="0"/>
              <a:buNone/>
            </a:pPr>
            <a:r>
              <a:rPr lang="en-US" altLang="nl-NL" sz="1300" dirty="0">
                <a:solidFill>
                  <a:schemeClr val="tx1">
                    <a:lumMod val="75000"/>
                    <a:lumOff val="25000"/>
                  </a:schemeClr>
                </a:solidFill>
                <a:latin typeface="+mn-lt"/>
              </a:rPr>
              <a:t>Het Kwadrant			Praktijkonderwijs</a:t>
            </a:r>
          </a:p>
          <a:p>
            <a:pPr defTabSz="914400">
              <a:lnSpc>
                <a:spcPct val="90000"/>
              </a:lnSpc>
              <a:spcBef>
                <a:spcPct val="50000"/>
              </a:spcBef>
              <a:buClr>
                <a:schemeClr val="accent1"/>
              </a:buClr>
              <a:buFont typeface="Calibri" panose="020F0502020204030204" pitchFamily="34" charset="0"/>
              <a:buNone/>
            </a:pPr>
            <a:r>
              <a:rPr lang="en-US" altLang="nl-NL" sz="1300" dirty="0">
                <a:solidFill>
                  <a:schemeClr val="tx1">
                    <a:lumMod val="75000"/>
                    <a:lumOff val="25000"/>
                  </a:schemeClr>
                </a:solidFill>
                <a:latin typeface="+mn-lt"/>
              </a:rPr>
              <a:t>Curio </a:t>
            </a:r>
            <a:r>
              <a:rPr lang="en-US" altLang="nl-NL" sz="1300" dirty="0" err="1">
                <a:solidFill>
                  <a:schemeClr val="tx1">
                    <a:lumMod val="75000"/>
                    <a:lumOff val="25000"/>
                  </a:schemeClr>
                </a:solidFill>
                <a:latin typeface="+mn-lt"/>
              </a:rPr>
              <a:t>steenspil</a:t>
            </a:r>
            <a:r>
              <a:rPr lang="en-US" altLang="nl-NL" sz="1300" dirty="0">
                <a:solidFill>
                  <a:schemeClr val="tx1">
                    <a:lumMod val="75000"/>
                    <a:lumOff val="25000"/>
                  </a:schemeClr>
                </a:solidFill>
                <a:latin typeface="+mn-lt"/>
              </a:rPr>
              <a:t> (</a:t>
            </a:r>
            <a:r>
              <a:rPr lang="en-US" altLang="nl-NL" sz="1300" dirty="0" err="1">
                <a:solidFill>
                  <a:schemeClr val="tx1">
                    <a:lumMod val="75000"/>
                    <a:lumOff val="25000"/>
                  </a:schemeClr>
                </a:solidFill>
                <a:latin typeface="+mn-lt"/>
              </a:rPr>
              <a:t>Halsteren</a:t>
            </a:r>
            <a:r>
              <a:rPr lang="en-US" altLang="nl-NL" sz="1300" dirty="0">
                <a:solidFill>
                  <a:schemeClr val="tx1">
                    <a:lumMod val="75000"/>
                    <a:lumOff val="25000"/>
                  </a:schemeClr>
                </a:solidFill>
                <a:latin typeface="+mn-lt"/>
              </a:rPr>
              <a:t>)		</a:t>
            </a:r>
            <a:r>
              <a:rPr lang="en-US" altLang="nl-NL" sz="1300" dirty="0" err="1">
                <a:solidFill>
                  <a:schemeClr val="tx1">
                    <a:lumMod val="75000"/>
                    <a:lumOff val="25000"/>
                  </a:schemeClr>
                </a:solidFill>
                <a:latin typeface="+mn-lt"/>
              </a:rPr>
              <a:t>vmbo</a:t>
            </a:r>
            <a:r>
              <a:rPr lang="en-US" altLang="nl-NL" sz="1300" dirty="0">
                <a:solidFill>
                  <a:schemeClr val="tx1">
                    <a:lumMod val="75000"/>
                    <a:lumOff val="25000"/>
                  </a:schemeClr>
                </a:solidFill>
                <a:latin typeface="+mn-lt"/>
              </a:rPr>
              <a:t> (BBL, KBL, GL/TL)</a:t>
            </a:r>
          </a:p>
          <a:p>
            <a:pPr defTabSz="914400">
              <a:lnSpc>
                <a:spcPct val="90000"/>
              </a:lnSpc>
              <a:spcBef>
                <a:spcPct val="50000"/>
              </a:spcBef>
              <a:buClr>
                <a:schemeClr val="accent1"/>
              </a:buClr>
              <a:buFont typeface="Calibri" panose="020F0502020204030204" pitchFamily="34" charset="0"/>
              <a:buNone/>
            </a:pPr>
            <a:r>
              <a:rPr lang="en-US" altLang="nl-NL" sz="1300" dirty="0" err="1">
                <a:solidFill>
                  <a:schemeClr val="tx1">
                    <a:lumMod val="75000"/>
                    <a:lumOff val="25000"/>
                  </a:schemeClr>
                </a:solidFill>
                <a:latin typeface="+mn-lt"/>
              </a:rPr>
              <a:t>ZuidWestHoek</a:t>
            </a:r>
            <a:r>
              <a:rPr lang="en-US" altLang="nl-NL" sz="1300" dirty="0">
                <a:solidFill>
                  <a:schemeClr val="tx1">
                    <a:lumMod val="75000"/>
                    <a:lumOff val="25000"/>
                  </a:schemeClr>
                </a:solidFill>
                <a:latin typeface="+mn-lt"/>
              </a:rPr>
              <a:t> College (</a:t>
            </a:r>
            <a:r>
              <a:rPr lang="en-US" altLang="nl-NL" sz="1300" dirty="0" err="1">
                <a:solidFill>
                  <a:schemeClr val="tx1">
                    <a:lumMod val="75000"/>
                    <a:lumOff val="25000"/>
                  </a:schemeClr>
                </a:solidFill>
                <a:latin typeface="+mn-lt"/>
              </a:rPr>
              <a:t>Ossendrecht</a:t>
            </a:r>
            <a:r>
              <a:rPr lang="en-US" altLang="nl-NL" sz="1300" dirty="0">
                <a:solidFill>
                  <a:schemeClr val="tx1">
                    <a:lumMod val="75000"/>
                    <a:lumOff val="25000"/>
                  </a:schemeClr>
                </a:solidFill>
                <a:latin typeface="+mn-lt"/>
              </a:rPr>
              <a:t>)	</a:t>
            </a:r>
            <a:r>
              <a:rPr lang="en-US" altLang="nl-NL" sz="1300" dirty="0" err="1">
                <a:solidFill>
                  <a:schemeClr val="tx1">
                    <a:lumMod val="75000"/>
                    <a:lumOff val="25000"/>
                  </a:schemeClr>
                </a:solidFill>
                <a:latin typeface="+mn-lt"/>
              </a:rPr>
              <a:t>vmbo</a:t>
            </a:r>
            <a:r>
              <a:rPr lang="en-US" altLang="nl-NL" sz="1300" dirty="0">
                <a:solidFill>
                  <a:schemeClr val="tx1">
                    <a:lumMod val="75000"/>
                    <a:lumOff val="25000"/>
                  </a:schemeClr>
                </a:solidFill>
                <a:latin typeface="+mn-lt"/>
              </a:rPr>
              <a:t> (BBL, KBL, GL/TL)</a:t>
            </a:r>
          </a:p>
          <a:p>
            <a:pPr defTabSz="914400">
              <a:lnSpc>
                <a:spcPct val="90000"/>
              </a:lnSpc>
              <a:spcBef>
                <a:spcPct val="50000"/>
              </a:spcBef>
              <a:buClr>
                <a:schemeClr val="accent1"/>
              </a:buClr>
              <a:buFont typeface="Calibri" panose="020F0502020204030204" pitchFamily="34" charset="0"/>
              <a:buNone/>
            </a:pPr>
            <a:r>
              <a:rPr lang="en-US" altLang="nl-NL" sz="1300" dirty="0">
                <a:solidFill>
                  <a:schemeClr val="tx1">
                    <a:lumMod val="75000"/>
                    <a:lumOff val="25000"/>
                  </a:schemeClr>
                </a:solidFill>
                <a:latin typeface="+mn-lt"/>
              </a:rPr>
              <a:t>‘t Ravelijn (Steenbergen)		</a:t>
            </a:r>
            <a:r>
              <a:rPr lang="en-US" altLang="nl-NL" sz="1300" dirty="0" err="1">
                <a:solidFill>
                  <a:schemeClr val="tx1">
                    <a:lumMod val="75000"/>
                    <a:lumOff val="25000"/>
                  </a:schemeClr>
                </a:solidFill>
                <a:latin typeface="+mn-lt"/>
              </a:rPr>
              <a:t>vmbo</a:t>
            </a:r>
            <a:r>
              <a:rPr lang="en-US" altLang="nl-NL" sz="1300" dirty="0">
                <a:solidFill>
                  <a:schemeClr val="tx1">
                    <a:lumMod val="75000"/>
                    <a:lumOff val="25000"/>
                  </a:schemeClr>
                </a:solidFill>
                <a:latin typeface="+mn-lt"/>
              </a:rPr>
              <a:t> (BBL, KBL, GL/TL)</a:t>
            </a:r>
          </a:p>
          <a:p>
            <a:pPr defTabSz="914400">
              <a:lnSpc>
                <a:spcPct val="90000"/>
              </a:lnSpc>
              <a:spcBef>
                <a:spcPct val="50000"/>
              </a:spcBef>
              <a:buClr>
                <a:schemeClr val="accent1"/>
              </a:buClr>
              <a:buFont typeface="Calibri" panose="020F0502020204030204" pitchFamily="34" charset="0"/>
              <a:buNone/>
            </a:pPr>
            <a:r>
              <a:rPr lang="en-US" altLang="nl-NL" sz="1300" dirty="0">
                <a:solidFill>
                  <a:schemeClr val="tx1">
                    <a:lumMod val="75000"/>
                    <a:lumOff val="25000"/>
                  </a:schemeClr>
                </a:solidFill>
                <a:latin typeface="+mn-lt"/>
              </a:rPr>
              <a:t>Pomona			</a:t>
            </a:r>
            <a:r>
              <a:rPr lang="en-US" altLang="nl-NL" sz="1300" dirty="0" err="1">
                <a:solidFill>
                  <a:schemeClr val="tx1">
                    <a:lumMod val="75000"/>
                    <a:lumOff val="25000"/>
                  </a:schemeClr>
                </a:solidFill>
                <a:latin typeface="+mn-lt"/>
              </a:rPr>
              <a:t>vmbo</a:t>
            </a:r>
            <a:r>
              <a:rPr lang="en-US" altLang="nl-NL" sz="1300" dirty="0">
                <a:solidFill>
                  <a:schemeClr val="tx1">
                    <a:lumMod val="75000"/>
                    <a:lumOff val="25000"/>
                  </a:schemeClr>
                </a:solidFill>
                <a:latin typeface="+mn-lt"/>
              </a:rPr>
              <a:t> (BBL, KBL, TL) </a:t>
            </a:r>
            <a:r>
              <a:rPr lang="en-US" altLang="nl-NL" sz="1300" dirty="0" err="1">
                <a:solidFill>
                  <a:schemeClr val="tx1">
                    <a:lumMod val="75000"/>
                    <a:lumOff val="25000"/>
                  </a:schemeClr>
                </a:solidFill>
                <a:latin typeface="+mn-lt"/>
              </a:rPr>
              <a:t>Middels</a:t>
            </a:r>
            <a:r>
              <a:rPr lang="en-US" altLang="nl-NL" sz="1300" dirty="0">
                <a:solidFill>
                  <a:schemeClr val="tx1">
                    <a:lumMod val="75000"/>
                    <a:lumOff val="25000"/>
                  </a:schemeClr>
                </a:solidFill>
                <a:latin typeface="+mn-lt"/>
              </a:rPr>
              <a:t> 			Arrangement</a:t>
            </a:r>
          </a:p>
          <a:p>
            <a:pPr defTabSz="914400">
              <a:lnSpc>
                <a:spcPct val="90000"/>
              </a:lnSpc>
              <a:spcBef>
                <a:spcPct val="50000"/>
              </a:spcBef>
              <a:buClr>
                <a:schemeClr val="accent1"/>
              </a:buClr>
              <a:buFont typeface="Calibri" panose="020F0502020204030204" pitchFamily="34" charset="0"/>
              <a:buNone/>
            </a:pPr>
            <a:r>
              <a:rPr lang="en-US" altLang="nl-NL" sz="1300" dirty="0">
                <a:solidFill>
                  <a:schemeClr val="tx1">
                    <a:lumMod val="75000"/>
                    <a:lumOff val="25000"/>
                  </a:schemeClr>
                </a:solidFill>
                <a:latin typeface="+mn-lt"/>
              </a:rPr>
              <a:t>Roncalli 			</a:t>
            </a:r>
            <a:r>
              <a:rPr lang="en-US" altLang="nl-NL" sz="1300" dirty="0" err="1">
                <a:solidFill>
                  <a:schemeClr val="tx1">
                    <a:lumMod val="75000"/>
                    <a:lumOff val="25000"/>
                  </a:schemeClr>
                </a:solidFill>
                <a:latin typeface="+mn-lt"/>
              </a:rPr>
              <a:t>mavo</a:t>
            </a:r>
            <a:r>
              <a:rPr lang="en-US" altLang="nl-NL" sz="1300" dirty="0">
                <a:solidFill>
                  <a:schemeClr val="tx1">
                    <a:lumMod val="75000"/>
                    <a:lumOff val="25000"/>
                  </a:schemeClr>
                </a:solidFill>
                <a:latin typeface="+mn-lt"/>
              </a:rPr>
              <a:t>, </a:t>
            </a:r>
            <a:r>
              <a:rPr lang="en-US" altLang="nl-NL" sz="1300" dirty="0" err="1">
                <a:solidFill>
                  <a:schemeClr val="tx1">
                    <a:lumMod val="75000"/>
                    <a:lumOff val="25000"/>
                  </a:schemeClr>
                </a:solidFill>
                <a:latin typeface="+mn-lt"/>
              </a:rPr>
              <a:t>havo</a:t>
            </a:r>
            <a:r>
              <a:rPr lang="en-US" altLang="nl-NL" sz="1300" dirty="0">
                <a:solidFill>
                  <a:schemeClr val="tx1">
                    <a:lumMod val="75000"/>
                    <a:lumOff val="25000"/>
                  </a:schemeClr>
                </a:solidFill>
                <a:latin typeface="+mn-lt"/>
              </a:rPr>
              <a:t> en </a:t>
            </a:r>
            <a:r>
              <a:rPr lang="en-US" altLang="nl-NL" sz="1300" dirty="0" err="1">
                <a:solidFill>
                  <a:schemeClr val="tx1">
                    <a:lumMod val="75000"/>
                    <a:lumOff val="25000"/>
                  </a:schemeClr>
                </a:solidFill>
                <a:latin typeface="+mn-lt"/>
              </a:rPr>
              <a:t>vwo</a:t>
            </a:r>
            <a:r>
              <a:rPr lang="en-US" altLang="nl-NL" sz="1300" dirty="0">
                <a:solidFill>
                  <a:schemeClr val="tx1">
                    <a:lumMod val="75000"/>
                    <a:lumOff val="25000"/>
                  </a:schemeClr>
                </a:solidFill>
                <a:latin typeface="+mn-lt"/>
              </a:rPr>
              <a:t> 				(Atheneum) </a:t>
            </a:r>
          </a:p>
          <a:p>
            <a:pPr defTabSz="914400">
              <a:lnSpc>
                <a:spcPct val="90000"/>
              </a:lnSpc>
              <a:spcBef>
                <a:spcPct val="50000"/>
              </a:spcBef>
              <a:buClr>
                <a:schemeClr val="accent1"/>
              </a:buClr>
              <a:buNone/>
            </a:pPr>
            <a:r>
              <a:rPr lang="en-US" altLang="nl-NL" sz="1300" dirty="0">
                <a:solidFill>
                  <a:schemeClr val="tx1">
                    <a:lumMod val="75000"/>
                    <a:lumOff val="25000"/>
                  </a:schemeClr>
                </a:solidFill>
                <a:latin typeface="+mn-lt"/>
              </a:rPr>
              <a:t> RSG ’t </a:t>
            </a:r>
            <a:r>
              <a:rPr lang="en-US" altLang="nl-NL" sz="1300" dirty="0" err="1">
                <a:solidFill>
                  <a:schemeClr val="tx1">
                    <a:lumMod val="75000"/>
                    <a:lumOff val="25000"/>
                  </a:schemeClr>
                </a:solidFill>
                <a:latin typeface="+mn-lt"/>
              </a:rPr>
              <a:t>Rijks</a:t>
            </a:r>
            <a:r>
              <a:rPr lang="en-US" altLang="nl-NL" sz="1300" dirty="0">
                <a:solidFill>
                  <a:schemeClr val="tx1">
                    <a:lumMod val="75000"/>
                    <a:lumOff val="25000"/>
                  </a:schemeClr>
                </a:solidFill>
                <a:latin typeface="+mn-lt"/>
              </a:rPr>
              <a:t>			</a:t>
            </a:r>
            <a:r>
              <a:rPr lang="en-US" altLang="nl-NL" sz="1300" dirty="0" err="1">
                <a:solidFill>
                  <a:schemeClr val="tx1">
                    <a:lumMod val="75000"/>
                    <a:lumOff val="25000"/>
                  </a:schemeClr>
                </a:solidFill>
                <a:latin typeface="+mn-lt"/>
              </a:rPr>
              <a:t>mavo</a:t>
            </a:r>
            <a:r>
              <a:rPr lang="en-US" altLang="nl-NL" sz="1300" dirty="0">
                <a:solidFill>
                  <a:schemeClr val="tx1">
                    <a:lumMod val="75000"/>
                    <a:lumOff val="25000"/>
                  </a:schemeClr>
                </a:solidFill>
                <a:latin typeface="+mn-lt"/>
              </a:rPr>
              <a:t>, </a:t>
            </a:r>
            <a:r>
              <a:rPr lang="en-US" altLang="nl-NL" sz="1300" dirty="0" err="1">
                <a:solidFill>
                  <a:schemeClr val="tx1">
                    <a:lumMod val="75000"/>
                    <a:lumOff val="25000"/>
                  </a:schemeClr>
                </a:solidFill>
                <a:latin typeface="+mn-lt"/>
              </a:rPr>
              <a:t>havo</a:t>
            </a:r>
            <a:r>
              <a:rPr lang="en-US" altLang="nl-NL" sz="1300" dirty="0">
                <a:solidFill>
                  <a:schemeClr val="tx1">
                    <a:lumMod val="75000"/>
                    <a:lumOff val="25000"/>
                  </a:schemeClr>
                </a:solidFill>
                <a:latin typeface="+mn-lt"/>
              </a:rPr>
              <a:t> en </a:t>
            </a:r>
            <a:r>
              <a:rPr lang="en-US" altLang="nl-NL" sz="1300" dirty="0" err="1">
                <a:solidFill>
                  <a:schemeClr val="tx1">
                    <a:lumMod val="75000"/>
                    <a:lumOff val="25000"/>
                  </a:schemeClr>
                </a:solidFill>
                <a:latin typeface="+mn-lt"/>
              </a:rPr>
              <a:t>vwo</a:t>
            </a:r>
            <a:r>
              <a:rPr lang="en-US" altLang="nl-NL" sz="1300" dirty="0">
                <a:solidFill>
                  <a:schemeClr val="tx1">
                    <a:lumMod val="75000"/>
                    <a:lumOff val="25000"/>
                  </a:schemeClr>
                </a:solidFill>
                <a:latin typeface="+mn-lt"/>
              </a:rPr>
              <a:t> 				(gymnasium en atheneum)</a:t>
            </a:r>
          </a:p>
          <a:p>
            <a:pPr defTabSz="914400">
              <a:lnSpc>
                <a:spcPct val="90000"/>
              </a:lnSpc>
              <a:spcBef>
                <a:spcPct val="50000"/>
              </a:spcBef>
              <a:buClr>
                <a:schemeClr val="accent1"/>
              </a:buClr>
              <a:buNone/>
            </a:pPr>
            <a:r>
              <a:rPr lang="en-US" altLang="nl-NL" sz="1300" dirty="0" err="1">
                <a:solidFill>
                  <a:schemeClr val="tx1">
                    <a:lumMod val="75000"/>
                    <a:lumOff val="25000"/>
                  </a:schemeClr>
                </a:solidFill>
                <a:latin typeface="+mn-lt"/>
              </a:rPr>
              <a:t>MollerJuvenaat</a:t>
            </a:r>
            <a:r>
              <a:rPr lang="en-US" altLang="nl-NL" sz="1300" dirty="0">
                <a:solidFill>
                  <a:schemeClr val="tx1">
                    <a:lumMod val="75000"/>
                    <a:lumOff val="25000"/>
                  </a:schemeClr>
                </a:solidFill>
                <a:latin typeface="+mn-lt"/>
              </a:rPr>
              <a:t>		</a:t>
            </a:r>
            <a:r>
              <a:rPr lang="en-US" altLang="nl-NL" sz="1300" dirty="0" err="1">
                <a:solidFill>
                  <a:schemeClr val="tx1">
                    <a:lumMod val="75000"/>
                    <a:lumOff val="25000"/>
                  </a:schemeClr>
                </a:solidFill>
                <a:latin typeface="+mn-lt"/>
              </a:rPr>
              <a:t>havo</a:t>
            </a:r>
            <a:r>
              <a:rPr lang="en-US" altLang="nl-NL" sz="1300" dirty="0">
                <a:solidFill>
                  <a:schemeClr val="tx1">
                    <a:lumMod val="75000"/>
                    <a:lumOff val="25000"/>
                  </a:schemeClr>
                </a:solidFill>
                <a:latin typeface="+mn-lt"/>
              </a:rPr>
              <a:t> en </a:t>
            </a:r>
            <a:r>
              <a:rPr lang="en-US" altLang="nl-NL" sz="1300" dirty="0" err="1">
                <a:solidFill>
                  <a:schemeClr val="tx1">
                    <a:lumMod val="75000"/>
                    <a:lumOff val="25000"/>
                  </a:schemeClr>
                </a:solidFill>
                <a:latin typeface="+mn-lt"/>
              </a:rPr>
              <a:t>vwo</a:t>
            </a:r>
            <a:r>
              <a:rPr lang="en-US" altLang="nl-NL" sz="1300" dirty="0">
                <a:solidFill>
                  <a:schemeClr val="tx1">
                    <a:lumMod val="75000"/>
                    <a:lumOff val="25000"/>
                  </a:schemeClr>
                </a:solidFill>
                <a:latin typeface="+mn-lt"/>
              </a:rPr>
              <a:t> 			</a:t>
            </a:r>
            <a:r>
              <a:rPr lang="en-US" altLang="nl-NL" sz="1300">
                <a:solidFill>
                  <a:schemeClr val="tx1">
                    <a:lumMod val="75000"/>
                    <a:lumOff val="25000"/>
                  </a:schemeClr>
                </a:solidFill>
                <a:latin typeface="+mn-lt"/>
              </a:rPr>
              <a:t>		(</a:t>
            </a:r>
            <a:r>
              <a:rPr lang="en-US" altLang="nl-NL" sz="1300" dirty="0">
                <a:solidFill>
                  <a:schemeClr val="tx1">
                    <a:lumMod val="75000"/>
                    <a:lumOff val="25000"/>
                  </a:schemeClr>
                </a:solidFill>
                <a:latin typeface="+mn-lt"/>
              </a:rPr>
              <a:t>gymnasium en atheneum)</a:t>
            </a:r>
          </a:p>
          <a:p>
            <a:pPr defTabSz="914400">
              <a:lnSpc>
                <a:spcPct val="90000"/>
              </a:lnSpc>
              <a:spcBef>
                <a:spcPct val="50000"/>
              </a:spcBef>
              <a:buClr>
                <a:schemeClr val="accent1"/>
              </a:buClr>
              <a:buFont typeface="Calibri" panose="020F0502020204030204" pitchFamily="34" charset="0"/>
              <a:buNone/>
            </a:pPr>
            <a:endParaRPr lang="en-US" altLang="nl-NL" sz="1300" dirty="0">
              <a:solidFill>
                <a:schemeClr val="tx1">
                  <a:lumMod val="75000"/>
                  <a:lumOff val="25000"/>
                </a:schemeClr>
              </a:solidFill>
              <a:latin typeface="+mn-lt"/>
            </a:endParaRPr>
          </a:p>
          <a:p>
            <a:pPr defTabSz="914400">
              <a:lnSpc>
                <a:spcPct val="90000"/>
              </a:lnSpc>
              <a:spcBef>
                <a:spcPct val="50000"/>
              </a:spcBef>
              <a:buClr>
                <a:schemeClr val="accent1"/>
              </a:buClr>
              <a:buFont typeface="Calibri" panose="020F0502020204030204" pitchFamily="34" charset="0"/>
              <a:buNone/>
            </a:pPr>
            <a:endParaRPr lang="en-US" altLang="nl-NL" sz="1300" dirty="0">
              <a:solidFill>
                <a:schemeClr val="tx1">
                  <a:lumMod val="75000"/>
                  <a:lumOff val="25000"/>
                </a:schemeClr>
              </a:solidFill>
              <a:latin typeface="+mn-lt"/>
            </a:endParaRPr>
          </a:p>
          <a:p>
            <a:pPr defTabSz="914400">
              <a:lnSpc>
                <a:spcPct val="90000"/>
              </a:lnSpc>
              <a:spcBef>
                <a:spcPct val="50000"/>
              </a:spcBef>
              <a:buClr>
                <a:schemeClr val="accent1"/>
              </a:buClr>
              <a:buFont typeface="Calibri" panose="020F0502020204030204" pitchFamily="34" charset="0"/>
              <a:buNone/>
            </a:pPr>
            <a:endParaRPr lang="en-US" altLang="nl-NL" sz="1300" dirty="0">
              <a:solidFill>
                <a:schemeClr val="tx1">
                  <a:lumMod val="75000"/>
                  <a:lumOff val="25000"/>
                </a:schemeClr>
              </a:solidFill>
              <a:latin typeface="+mn-lt"/>
            </a:endParaRPr>
          </a:p>
          <a:p>
            <a:pPr defTabSz="914400">
              <a:lnSpc>
                <a:spcPct val="90000"/>
              </a:lnSpc>
              <a:spcBef>
                <a:spcPct val="50000"/>
              </a:spcBef>
              <a:buClr>
                <a:schemeClr val="accent1"/>
              </a:buClr>
              <a:buFont typeface="Calibri" panose="020F0502020204030204" pitchFamily="34" charset="0"/>
              <a:buNone/>
            </a:pPr>
            <a:endParaRPr lang="en-US" altLang="nl-NL" sz="1300" dirty="0">
              <a:solidFill>
                <a:schemeClr val="tx1">
                  <a:lumMod val="75000"/>
                  <a:lumOff val="25000"/>
                </a:schemeClr>
              </a:solidFill>
              <a:latin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2FB83275-8344-4C97-A49E-E3FF7F11A8DE}"/>
              </a:ext>
            </a:extLst>
          </p:cNvPr>
          <p:cNvSpPr>
            <a:spLocks noGrp="1" noChangeArrowheads="1"/>
          </p:cNvSpPr>
          <p:nvPr>
            <p:ph type="title"/>
          </p:nvPr>
        </p:nvSpPr>
        <p:spPr>
          <a:xfrm>
            <a:off x="899033" y="476672"/>
            <a:ext cx="7770813" cy="1143000"/>
          </a:xfrm>
        </p:spPr>
        <p:txBody>
          <a:bodyPr>
            <a:normAutofit/>
          </a:bodyPr>
          <a:lstStyle/>
          <a:p>
            <a:pPr eaLnBrk="1" hangingPunct="1"/>
            <a:r>
              <a:rPr lang="nl-NL" altLang="nl-NL" dirty="0">
                <a:latin typeface="+mn-lt"/>
              </a:rPr>
              <a:t>Schooladvies</a:t>
            </a:r>
          </a:p>
        </p:txBody>
      </p:sp>
      <p:sp>
        <p:nvSpPr>
          <p:cNvPr id="61443" name="Rectangle 3">
            <a:extLst>
              <a:ext uri="{FF2B5EF4-FFF2-40B4-BE49-F238E27FC236}">
                <a16:creationId xmlns:a16="http://schemas.microsoft.com/office/drawing/2014/main" id="{2DBC8A3A-C9A2-41B0-AF0E-A4E6166F7627}"/>
              </a:ext>
            </a:extLst>
          </p:cNvPr>
          <p:cNvSpPr>
            <a:spLocks noGrp="1" noChangeArrowheads="1"/>
          </p:cNvSpPr>
          <p:nvPr>
            <p:ph idx="1"/>
          </p:nvPr>
        </p:nvSpPr>
        <p:spPr>
          <a:xfrm>
            <a:off x="905643" y="1772816"/>
            <a:ext cx="7482781" cy="4464496"/>
          </a:xfrm>
        </p:spPr>
        <p:txBody>
          <a:bodyPr>
            <a:normAutofit lnSpcReduction="10000"/>
          </a:bodyPr>
          <a:lstStyle/>
          <a:p>
            <a:pPr marL="0" indent="0" eaLnBrk="1" hangingPunct="1">
              <a:buFontTx/>
              <a:buNone/>
            </a:pPr>
            <a:r>
              <a:rPr lang="nl-NL" sz="1600" b="0" i="0" dirty="0">
                <a:solidFill>
                  <a:srgbClr val="000000"/>
                </a:solidFill>
                <a:effectLst/>
              </a:rPr>
              <a:t>Leerlingen krijgen in groep 8 van de basisschool een schooladvies. Dit advies hebben zij nodig bij de toelating op de middelbare school.</a:t>
            </a:r>
          </a:p>
          <a:p>
            <a:pPr marL="342900" indent="-342900" eaLnBrk="1" hangingPunct="1">
              <a:spcBef>
                <a:spcPts val="600"/>
              </a:spcBef>
              <a:spcAft>
                <a:spcPts val="0"/>
              </a:spcAft>
              <a:buFont typeface="+mj-lt"/>
              <a:buAutoNum type="arabicPeriod"/>
            </a:pPr>
            <a:r>
              <a:rPr lang="nl-NL" sz="1600" b="0" i="0" dirty="0">
                <a:solidFill>
                  <a:srgbClr val="000000"/>
                </a:solidFill>
                <a:effectLst/>
                <a:latin typeface="RO Sans"/>
              </a:rPr>
              <a:t>De school brengt eerst een </a:t>
            </a:r>
            <a:r>
              <a:rPr lang="nl-NL" sz="1600" b="0" i="0" u="sng" dirty="0">
                <a:solidFill>
                  <a:srgbClr val="000000"/>
                </a:solidFill>
                <a:effectLst/>
                <a:latin typeface="RO Sans"/>
              </a:rPr>
              <a:t>voorlopig advies </a:t>
            </a:r>
            <a:r>
              <a:rPr lang="nl-NL" sz="1600" b="0" i="0" dirty="0">
                <a:solidFill>
                  <a:srgbClr val="000000"/>
                </a:solidFill>
                <a:effectLst/>
                <a:latin typeface="RO Sans"/>
              </a:rPr>
              <a:t>uit. </a:t>
            </a:r>
          </a:p>
          <a:p>
            <a:pPr marL="342900" indent="-342900" eaLnBrk="1" hangingPunct="1">
              <a:spcBef>
                <a:spcPts val="600"/>
              </a:spcBef>
              <a:spcAft>
                <a:spcPts val="0"/>
              </a:spcAft>
              <a:buFont typeface="+mj-lt"/>
              <a:buAutoNum type="arabicPeriod"/>
            </a:pPr>
            <a:r>
              <a:rPr lang="nl-NL" sz="1600" b="0" i="0" dirty="0">
                <a:solidFill>
                  <a:srgbClr val="000000"/>
                </a:solidFill>
                <a:effectLst/>
                <a:latin typeface="RO Sans"/>
              </a:rPr>
              <a:t>Vervolgens maken de leerlingen de </a:t>
            </a:r>
            <a:r>
              <a:rPr lang="nl-NL" sz="1600" b="0" i="0" u="sng" dirty="0">
                <a:solidFill>
                  <a:srgbClr val="000000"/>
                </a:solidFill>
                <a:effectLst/>
                <a:latin typeface="RO Sans"/>
              </a:rPr>
              <a:t>doorstroomtoets</a:t>
            </a:r>
            <a:r>
              <a:rPr lang="nl-NL" sz="1600" b="0" i="0" dirty="0">
                <a:solidFill>
                  <a:srgbClr val="000000"/>
                </a:solidFill>
                <a:effectLst/>
                <a:latin typeface="RO Sans"/>
              </a:rPr>
              <a:t>. Uit de toets volgt het </a:t>
            </a:r>
            <a:r>
              <a:rPr lang="nl-NL" sz="1600" b="0" i="0" u="sng" dirty="0" err="1">
                <a:solidFill>
                  <a:srgbClr val="000000"/>
                </a:solidFill>
                <a:effectLst/>
                <a:latin typeface="RO Sans"/>
              </a:rPr>
              <a:t>toetsadvies</a:t>
            </a:r>
            <a:r>
              <a:rPr lang="nl-NL" sz="1600" b="0" i="0" dirty="0">
                <a:solidFill>
                  <a:srgbClr val="000000"/>
                </a:solidFill>
                <a:effectLst/>
                <a:latin typeface="RO Sans"/>
              </a:rPr>
              <a:t>. </a:t>
            </a:r>
          </a:p>
          <a:p>
            <a:pPr marL="342900" indent="-342900" eaLnBrk="1" hangingPunct="1">
              <a:spcBef>
                <a:spcPts val="600"/>
              </a:spcBef>
              <a:spcAft>
                <a:spcPts val="0"/>
              </a:spcAft>
              <a:buFont typeface="+mj-lt"/>
              <a:buAutoNum type="arabicPeriod"/>
            </a:pPr>
            <a:r>
              <a:rPr lang="nl-NL" sz="1600" b="0" i="0" dirty="0">
                <a:solidFill>
                  <a:srgbClr val="000000"/>
                </a:solidFill>
                <a:effectLst/>
                <a:latin typeface="RO Sans"/>
              </a:rPr>
              <a:t>De leerling krijgt dan het </a:t>
            </a:r>
            <a:r>
              <a:rPr lang="nl-NL" sz="1600" b="0" i="0" u="sng" dirty="0">
                <a:solidFill>
                  <a:srgbClr val="000000"/>
                </a:solidFill>
                <a:effectLst/>
                <a:latin typeface="RO Sans"/>
              </a:rPr>
              <a:t>definitieve advies </a:t>
            </a:r>
            <a:r>
              <a:rPr lang="nl-NL" sz="1600" b="0" i="0" dirty="0">
                <a:solidFill>
                  <a:srgbClr val="000000"/>
                </a:solidFill>
                <a:effectLst/>
                <a:latin typeface="RO Sans"/>
              </a:rPr>
              <a:t>en meldt zich met dit advies bij de middelbare school.</a:t>
            </a:r>
          </a:p>
          <a:p>
            <a:pPr marL="0" indent="0">
              <a:spcBef>
                <a:spcPts val="600"/>
              </a:spcBef>
              <a:spcAft>
                <a:spcPts val="0"/>
              </a:spcAft>
              <a:buNone/>
            </a:pPr>
            <a:r>
              <a:rPr lang="nl-NL" altLang="nl-NL" sz="1400" i="1" dirty="0"/>
              <a:t>Alle info over schooladvies is te vinden op: </a:t>
            </a:r>
            <a:r>
              <a:rPr lang="nl-NL" altLang="nl-NL" sz="1400" i="1" dirty="0">
                <a:hlinkClick r:id="rId2"/>
              </a:rPr>
              <a:t>https://www.rijksoverheid.nl/onderwerpen/schooladvies-en-doorstroomtoets-basisschool/toelating-voortgezet-onderwijs-gebaseerd-op-definitief-schooladvies</a:t>
            </a:r>
            <a:endParaRPr lang="nl-NL" altLang="nl-NL" sz="1400" i="1" dirty="0"/>
          </a:p>
          <a:p>
            <a:pPr marL="0" indent="0" eaLnBrk="1" hangingPunct="1">
              <a:spcBef>
                <a:spcPts val="600"/>
              </a:spcBef>
              <a:spcAft>
                <a:spcPts val="0"/>
              </a:spcAft>
              <a:buNone/>
            </a:pPr>
            <a:endParaRPr lang="nl-NL" altLang="nl-NL" sz="1600" dirty="0"/>
          </a:p>
          <a:p>
            <a:pPr marL="0" indent="0" eaLnBrk="1" hangingPunct="1">
              <a:buFontTx/>
              <a:buNone/>
            </a:pPr>
            <a:r>
              <a:rPr lang="nl-NL" altLang="nl-NL" sz="1600" u="sng" dirty="0"/>
              <a:t>Dit schooladvies is gebaseerd op:</a:t>
            </a:r>
          </a:p>
          <a:p>
            <a:pPr>
              <a:spcBef>
                <a:spcPts val="600"/>
              </a:spcBef>
              <a:spcAft>
                <a:spcPts val="0"/>
              </a:spcAft>
              <a:buFont typeface="Arial" panose="020B0604020202020204" pitchFamily="34" charset="0"/>
              <a:buChar char="•"/>
            </a:pPr>
            <a:r>
              <a:rPr lang="nl-NL" altLang="nl-NL" sz="1600" dirty="0"/>
              <a:t>Capaciteiten (vermogen tot leren soms vastgesteld d.m.v. onderzoek);</a:t>
            </a:r>
          </a:p>
          <a:p>
            <a:pPr>
              <a:spcBef>
                <a:spcPts val="600"/>
              </a:spcBef>
              <a:spcAft>
                <a:spcPts val="0"/>
              </a:spcAft>
              <a:buFont typeface="Arial" panose="020B0604020202020204" pitchFamily="34" charset="0"/>
              <a:buChar char="•"/>
            </a:pPr>
            <a:r>
              <a:rPr lang="nl-NL" altLang="nl-NL" sz="1600" dirty="0"/>
              <a:t>Schoolvorderingen (m.n. taal, rekenen en begrijpend lezen vanaf groep 6);	</a:t>
            </a:r>
          </a:p>
          <a:p>
            <a:pPr>
              <a:spcBef>
                <a:spcPts val="600"/>
              </a:spcBef>
              <a:spcAft>
                <a:spcPts val="0"/>
              </a:spcAft>
              <a:buFont typeface="Arial" panose="020B0604020202020204" pitchFamily="34" charset="0"/>
              <a:buChar char="•"/>
            </a:pPr>
            <a:r>
              <a:rPr lang="nl-NL" altLang="nl-NL" sz="1600" dirty="0"/>
              <a:t>Algemeen functioneren van de leerling;</a:t>
            </a:r>
          </a:p>
          <a:p>
            <a:pPr>
              <a:spcBef>
                <a:spcPts val="600"/>
              </a:spcBef>
              <a:spcAft>
                <a:spcPts val="0"/>
              </a:spcAft>
              <a:buFont typeface="Arial" panose="020B0604020202020204" pitchFamily="34" charset="0"/>
              <a:buChar char="•"/>
            </a:pPr>
            <a:r>
              <a:rPr lang="nl-NL" altLang="nl-NL" sz="1600" dirty="0"/>
              <a:t>Ondersteuningsbehoefte;</a:t>
            </a:r>
          </a:p>
          <a:p>
            <a:pPr>
              <a:spcBef>
                <a:spcPts val="600"/>
              </a:spcBef>
              <a:spcAft>
                <a:spcPts val="0"/>
              </a:spcAft>
              <a:buFont typeface="Arial" panose="020B0604020202020204" pitchFamily="34" charset="0"/>
              <a:buChar char="•"/>
            </a:pPr>
            <a:r>
              <a:rPr lang="nl-NL" altLang="nl-NL" sz="1600" dirty="0"/>
              <a:t>Gedrag, concentratie, zelfstandigheid, werkhouding, motivatie, etc.</a:t>
            </a:r>
          </a:p>
          <a:p>
            <a:pPr marL="0" indent="0">
              <a:spcBef>
                <a:spcPts val="600"/>
              </a:spcBef>
              <a:spcAft>
                <a:spcPts val="0"/>
              </a:spcAft>
              <a:buNone/>
            </a:pPr>
            <a:endParaRPr lang="nl-NL" altLang="nl-NL"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CF099650-7AE9-400B-AC3E-58DA70133F92}"/>
              </a:ext>
            </a:extLst>
          </p:cNvPr>
          <p:cNvSpPr>
            <a:spLocks noGrp="1" noChangeArrowheads="1"/>
          </p:cNvSpPr>
          <p:nvPr>
            <p:ph type="title"/>
          </p:nvPr>
        </p:nvSpPr>
        <p:spPr>
          <a:xfrm>
            <a:off x="757808" y="548680"/>
            <a:ext cx="7772400" cy="1143000"/>
          </a:xfrm>
        </p:spPr>
        <p:txBody>
          <a:bodyPr>
            <a:normAutofit/>
          </a:bodyPr>
          <a:lstStyle/>
          <a:p>
            <a:pPr algn="l" eaLnBrk="1" hangingPunct="1"/>
            <a:r>
              <a:rPr lang="nl-NL" altLang="nl-NL" dirty="0">
                <a:latin typeface="+mn-lt"/>
              </a:rPr>
              <a:t>De verplichte doorstroomtoets</a:t>
            </a:r>
          </a:p>
        </p:txBody>
      </p:sp>
      <p:sp>
        <p:nvSpPr>
          <p:cNvPr id="38915" name="Rectangle 3">
            <a:extLst>
              <a:ext uri="{FF2B5EF4-FFF2-40B4-BE49-F238E27FC236}">
                <a16:creationId xmlns:a16="http://schemas.microsoft.com/office/drawing/2014/main" id="{A3F1C432-5781-4AA2-BFBC-592CDCD15CD5}"/>
              </a:ext>
            </a:extLst>
          </p:cNvPr>
          <p:cNvSpPr>
            <a:spLocks noGrp="1" noChangeArrowheads="1"/>
          </p:cNvSpPr>
          <p:nvPr>
            <p:ph idx="1"/>
          </p:nvPr>
        </p:nvSpPr>
        <p:spPr>
          <a:xfrm>
            <a:off x="899592" y="1844824"/>
            <a:ext cx="7488832" cy="4392488"/>
          </a:xfrm>
        </p:spPr>
        <p:txBody>
          <a:bodyPr>
            <a:noAutofit/>
          </a:bodyPr>
          <a:lstStyle/>
          <a:p>
            <a:pPr marL="0" indent="0" eaLnBrk="1" hangingPunct="1">
              <a:buNone/>
              <a:defRPr/>
            </a:pPr>
            <a:r>
              <a:rPr lang="nl-NL" altLang="nl-NL" sz="1600" dirty="0"/>
              <a:t>De </a:t>
            </a:r>
            <a:r>
              <a:rPr lang="nl-NL" altLang="nl-NL" sz="1600" u="sng" dirty="0"/>
              <a:t>doorstroomtoets</a:t>
            </a:r>
            <a:r>
              <a:rPr lang="nl-NL" altLang="nl-NL" sz="1600" dirty="0"/>
              <a:t> is voor alle leerlingen uit groep 8 verplicht, nieuw sinds 2024.</a:t>
            </a:r>
          </a:p>
          <a:p>
            <a:pPr marL="0" indent="0" eaLnBrk="1" hangingPunct="1">
              <a:buNone/>
              <a:defRPr/>
            </a:pPr>
            <a:r>
              <a:rPr lang="nl-NL" altLang="nl-NL" sz="1600" dirty="0"/>
              <a:t>De school kan kiezen uit drie toetsen:</a:t>
            </a:r>
          </a:p>
          <a:p>
            <a:pPr lvl="1">
              <a:defRPr/>
            </a:pPr>
            <a:r>
              <a:rPr lang="nl-NL" altLang="nl-NL" sz="1600" dirty="0"/>
              <a:t>Centrale Eindtoets </a:t>
            </a:r>
          </a:p>
          <a:p>
            <a:pPr marL="342900" lvl="1" indent="0">
              <a:buNone/>
              <a:defRPr/>
            </a:pPr>
            <a:r>
              <a:rPr lang="nl-NL" altLang="nl-NL" sz="1600" dirty="0">
                <a:hlinkClick r:id="rId3"/>
              </a:rPr>
              <a:t>https://www.centraleeindtoetspo.nl/</a:t>
            </a:r>
            <a:r>
              <a:rPr lang="nl-NL" altLang="nl-NL" sz="1600" dirty="0"/>
              <a:t> </a:t>
            </a:r>
          </a:p>
          <a:p>
            <a:pPr lvl="1">
              <a:defRPr/>
            </a:pPr>
            <a:r>
              <a:rPr lang="nl-NL" altLang="nl-NL" sz="1600" dirty="0"/>
              <a:t>Route 8 </a:t>
            </a:r>
          </a:p>
          <a:p>
            <a:pPr marL="342900" lvl="1" indent="0">
              <a:buNone/>
              <a:defRPr/>
            </a:pPr>
            <a:r>
              <a:rPr lang="nl-NL" altLang="nl-NL" sz="1600" dirty="0">
                <a:hlinkClick r:id="rId4"/>
              </a:rPr>
              <a:t>https://route8.nl/page/Home</a:t>
            </a:r>
            <a:r>
              <a:rPr lang="nl-NL" altLang="nl-NL" sz="1600" dirty="0"/>
              <a:t> </a:t>
            </a:r>
          </a:p>
          <a:p>
            <a:pPr lvl="1">
              <a:defRPr/>
            </a:pPr>
            <a:r>
              <a:rPr lang="nl-NL" altLang="nl-NL" sz="1600" dirty="0"/>
              <a:t>IEP </a:t>
            </a:r>
          </a:p>
          <a:p>
            <a:pPr marL="342900" lvl="1" indent="0">
              <a:buNone/>
              <a:defRPr/>
            </a:pPr>
            <a:r>
              <a:rPr lang="nl-NL" altLang="nl-NL" sz="1600" dirty="0">
                <a:hlinkClick r:id="rId5"/>
              </a:rPr>
              <a:t>https://www.bureau-ice.nl/basisonderwijs/iep-eindtoets/</a:t>
            </a:r>
            <a:r>
              <a:rPr lang="nl-NL" altLang="nl-NL" sz="1600" dirty="0"/>
              <a:t> </a:t>
            </a:r>
          </a:p>
          <a:p>
            <a:pPr marL="342900" lvl="1" indent="0">
              <a:buNone/>
              <a:defRPr/>
            </a:pPr>
            <a:endParaRPr lang="nl-NL" altLang="nl-NL" sz="1600" dirty="0"/>
          </a:p>
          <a:p>
            <a:pPr marL="0" indent="0" eaLnBrk="1" hangingPunct="1">
              <a:spcBef>
                <a:spcPts val="600"/>
              </a:spcBef>
              <a:spcAft>
                <a:spcPts val="0"/>
              </a:spcAft>
              <a:buNone/>
              <a:defRPr/>
            </a:pPr>
            <a:r>
              <a:rPr lang="nl-NL" altLang="nl-NL" sz="1600" b="1" dirty="0"/>
              <a:t>Het schooladvies is leidend.</a:t>
            </a:r>
          </a:p>
          <a:p>
            <a:pPr marL="0" indent="0" eaLnBrk="1" hangingPunct="1">
              <a:spcBef>
                <a:spcPts val="600"/>
              </a:spcBef>
              <a:spcAft>
                <a:spcPts val="0"/>
              </a:spcAft>
              <a:buNone/>
              <a:defRPr/>
            </a:pPr>
            <a:r>
              <a:rPr lang="nl-NL" altLang="nl-NL" sz="1600" b="1" dirty="0"/>
              <a:t>Doorstroomtoets is een onafhankelijk 2e gegeven.</a:t>
            </a:r>
          </a:p>
          <a:p>
            <a:pPr eaLnBrk="1" hangingPunct="1">
              <a:defRPr/>
            </a:pPr>
            <a:r>
              <a:rPr lang="nl-NL" altLang="nl-NL" sz="1600" i="1" dirty="0"/>
              <a:t>Bij hogere score doorstroomtoets </a:t>
            </a:r>
            <a:r>
              <a:rPr lang="nl-NL" altLang="nl-NL" sz="1600" i="1" u="sng" dirty="0"/>
              <a:t>mág</a:t>
            </a:r>
            <a:r>
              <a:rPr lang="nl-NL" altLang="nl-NL" sz="1600" i="1" dirty="0"/>
              <a:t> de basisschool het advies heroverwegen en eventueel naar boven bijstellen.</a:t>
            </a:r>
          </a:p>
          <a:p>
            <a:pPr eaLnBrk="1" hangingPunct="1">
              <a:defRPr/>
            </a:pPr>
            <a:endParaRPr lang="nl-NL" altLang="nl-NL" sz="1600" dirty="0"/>
          </a:p>
          <a:p>
            <a:pPr marL="342900" lvl="1" indent="0" eaLnBrk="1" hangingPunct="1">
              <a:buNone/>
              <a:defRPr/>
            </a:pPr>
            <a:endParaRPr lang="nl-NL" altLang="nl-NL" sz="1600" dirty="0"/>
          </a:p>
          <a:p>
            <a:pPr marL="342900" lvl="1" indent="0" eaLnBrk="1" hangingPunct="1">
              <a:buNone/>
              <a:defRPr/>
            </a:pPr>
            <a:endParaRPr lang="nl-NL" altLang="nl-NL" sz="1600" dirty="0"/>
          </a:p>
          <a:p>
            <a:pPr marL="342900" lvl="1" indent="0" eaLnBrk="1" hangingPunct="1">
              <a:buNone/>
              <a:defRPr/>
            </a:pPr>
            <a:endParaRPr lang="nl-NL" altLang="nl-NL" sz="1600" dirty="0"/>
          </a:p>
          <a:p>
            <a:pPr marL="342900" lvl="1" indent="0" eaLnBrk="1" hangingPunct="1">
              <a:buNone/>
              <a:defRPr/>
            </a:pPr>
            <a:endParaRPr lang="nl-NL" altLang="nl-NL" sz="1600" dirty="0"/>
          </a:p>
          <a:p>
            <a:pPr marL="0" indent="0" eaLnBrk="1" hangingPunct="1">
              <a:buFontTx/>
              <a:buNone/>
              <a:defRPr/>
            </a:pPr>
            <a:r>
              <a:rPr lang="nl-NL" altLang="nl-NL" sz="1600" dirty="0">
                <a:solidFill>
                  <a:srgbClr val="FF0000"/>
                </a:solidFill>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1250D6D-619A-1FE0-7068-2E45045759E4}"/>
              </a:ext>
            </a:extLst>
          </p:cNvPr>
          <p:cNvSpPr>
            <a:spLocks noGrp="1"/>
          </p:cNvSpPr>
          <p:nvPr>
            <p:ph type="title"/>
          </p:nvPr>
        </p:nvSpPr>
        <p:spPr/>
        <p:txBody>
          <a:bodyPr/>
          <a:lstStyle/>
          <a:p>
            <a:r>
              <a:rPr lang="nl-NL" dirty="0"/>
              <a:t>Open dagen bezoeken!</a:t>
            </a:r>
          </a:p>
        </p:txBody>
      </p:sp>
      <p:pic>
        <p:nvPicPr>
          <p:cNvPr id="7" name="Tijdelijke aanduiding voor inhoud 6">
            <a:extLst>
              <a:ext uri="{FF2B5EF4-FFF2-40B4-BE49-F238E27FC236}">
                <a16:creationId xmlns:a16="http://schemas.microsoft.com/office/drawing/2014/main" id="{6B8D55F0-9407-C64F-D6EF-1073AE237036}"/>
              </a:ext>
            </a:extLst>
          </p:cNvPr>
          <p:cNvPicPr>
            <a:picLocks noGrp="1" noChangeAspect="1"/>
          </p:cNvPicPr>
          <p:nvPr>
            <p:ph idx="1"/>
          </p:nvPr>
        </p:nvPicPr>
        <p:blipFill>
          <a:blip r:embed="rId2"/>
          <a:stretch>
            <a:fillRect/>
          </a:stretch>
        </p:blipFill>
        <p:spPr>
          <a:xfrm>
            <a:off x="323528" y="2053688"/>
            <a:ext cx="6331071" cy="3759802"/>
          </a:xfrm>
        </p:spPr>
      </p:pic>
      <p:sp>
        <p:nvSpPr>
          <p:cNvPr id="8" name="Rechthoek: afgeronde hoeken 7">
            <a:extLst>
              <a:ext uri="{FF2B5EF4-FFF2-40B4-BE49-F238E27FC236}">
                <a16:creationId xmlns:a16="http://schemas.microsoft.com/office/drawing/2014/main" id="{858839D8-1042-BAEE-348A-814C963CA441}"/>
              </a:ext>
            </a:extLst>
          </p:cNvPr>
          <p:cNvSpPr/>
          <p:nvPr/>
        </p:nvSpPr>
        <p:spPr>
          <a:xfrm>
            <a:off x="6876256" y="2049631"/>
            <a:ext cx="1639094" cy="1080120"/>
          </a:xfrm>
          <a:prstGeom prst="roundRect">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rtlCol="0" anchor="ctr"/>
          <a:lstStyle/>
          <a:p>
            <a:pPr algn="ctr"/>
            <a:r>
              <a:rPr lang="nl-NL" dirty="0"/>
              <a:t>Sfeer</a:t>
            </a:r>
          </a:p>
        </p:txBody>
      </p:sp>
      <p:sp>
        <p:nvSpPr>
          <p:cNvPr id="11" name="Rechthoek: afgeronde hoeken 10">
            <a:extLst>
              <a:ext uri="{FF2B5EF4-FFF2-40B4-BE49-F238E27FC236}">
                <a16:creationId xmlns:a16="http://schemas.microsoft.com/office/drawing/2014/main" id="{3A16A806-4731-CE12-9907-51CEF0645ED4}"/>
              </a:ext>
            </a:extLst>
          </p:cNvPr>
          <p:cNvSpPr/>
          <p:nvPr/>
        </p:nvSpPr>
        <p:spPr>
          <a:xfrm>
            <a:off x="6876256" y="3379829"/>
            <a:ext cx="1639094" cy="108012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rtlCol="0" anchor="ctr"/>
          <a:lstStyle/>
          <a:p>
            <a:pPr algn="ctr"/>
            <a:r>
              <a:rPr lang="nl-NL" dirty="0"/>
              <a:t>Aanbod</a:t>
            </a:r>
          </a:p>
        </p:txBody>
      </p:sp>
      <p:sp>
        <p:nvSpPr>
          <p:cNvPr id="12" name="Rechthoek: afgeronde hoeken 11">
            <a:extLst>
              <a:ext uri="{FF2B5EF4-FFF2-40B4-BE49-F238E27FC236}">
                <a16:creationId xmlns:a16="http://schemas.microsoft.com/office/drawing/2014/main" id="{5929F99B-2E24-E5CE-BB7D-E45294B5DC97}"/>
              </a:ext>
            </a:extLst>
          </p:cNvPr>
          <p:cNvSpPr/>
          <p:nvPr/>
        </p:nvSpPr>
        <p:spPr>
          <a:xfrm>
            <a:off x="6876256" y="4729314"/>
            <a:ext cx="1677483" cy="1080119"/>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dirty="0"/>
              <a:t>Ondersteuning</a:t>
            </a:r>
          </a:p>
        </p:txBody>
      </p:sp>
    </p:spTree>
    <p:extLst>
      <p:ext uri="{BB962C8B-B14F-4D97-AF65-F5344CB8AC3E}">
        <p14:creationId xmlns:p14="http://schemas.microsoft.com/office/powerpoint/2010/main" val="4045306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3">
            <a:extLst>
              <a:ext uri="{FF2B5EF4-FFF2-40B4-BE49-F238E27FC236}">
                <a16:creationId xmlns:a16="http://schemas.microsoft.com/office/drawing/2014/main" id="{316A82D7-DC8F-4CCF-BAA0-0CF3408267F7}"/>
              </a:ext>
            </a:extLst>
          </p:cNvPr>
          <p:cNvSpPr txBox="1">
            <a:spLocks noChangeArrowheads="1"/>
          </p:cNvSpPr>
          <p:nvPr/>
        </p:nvSpPr>
        <p:spPr bwMode="auto">
          <a:xfrm>
            <a:off x="827584" y="1725147"/>
            <a:ext cx="7630616" cy="410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nl-NL" altLang="nl-NL" sz="1800" u="sng" dirty="0">
                <a:latin typeface="+mn-lt"/>
              </a:rPr>
              <a:t>Tijdlijn 2024-2025</a:t>
            </a:r>
          </a:p>
          <a:p>
            <a:pPr eaLnBrk="1" hangingPunct="1">
              <a:spcBef>
                <a:spcPct val="50000"/>
              </a:spcBef>
              <a:buFontTx/>
              <a:buNone/>
            </a:pPr>
            <a:r>
              <a:rPr lang="nl-NL" altLang="nl-NL" sz="1800" dirty="0">
                <a:latin typeface="+mn-lt"/>
              </a:rPr>
              <a:t>12 en 14 november		Scholenmarkt.</a:t>
            </a:r>
          </a:p>
          <a:p>
            <a:pPr eaLnBrk="1" hangingPunct="1">
              <a:spcBef>
                <a:spcPct val="50000"/>
              </a:spcBef>
              <a:buFontTx/>
              <a:buNone/>
            </a:pPr>
            <a:r>
              <a:rPr lang="nl-NL" altLang="nl-NL" sz="1800" dirty="0">
                <a:latin typeface="+mn-lt"/>
              </a:rPr>
              <a:t>			 		12 november vmbo, 14 november avo. </a:t>
            </a:r>
          </a:p>
          <a:p>
            <a:pPr eaLnBrk="1" hangingPunct="1">
              <a:spcBef>
                <a:spcPct val="50000"/>
              </a:spcBef>
              <a:buFontTx/>
              <a:buNone/>
            </a:pPr>
            <a:r>
              <a:rPr lang="nl-NL" altLang="nl-NL" sz="1800" dirty="0">
                <a:latin typeface="+mn-lt"/>
              </a:rPr>
              <a:t>Vrijdag 24 maart 2025	Uiterste datum schooladvies mee</a:t>
            </a:r>
          </a:p>
          <a:p>
            <a:pPr eaLnBrk="1" hangingPunct="1">
              <a:spcBef>
                <a:spcPct val="50000"/>
              </a:spcBef>
              <a:buFontTx/>
              <a:buNone/>
            </a:pPr>
            <a:endParaRPr lang="nl-NL" altLang="nl-NL" sz="1800" dirty="0">
              <a:latin typeface="+mn-lt"/>
            </a:endParaRPr>
          </a:p>
          <a:p>
            <a:pPr eaLnBrk="1" hangingPunct="1">
              <a:spcBef>
                <a:spcPct val="50000"/>
              </a:spcBef>
              <a:buFontTx/>
              <a:buNone/>
            </a:pPr>
            <a:r>
              <a:rPr lang="nl-NL" altLang="nl-NL" sz="1800" b="1" dirty="0">
                <a:latin typeface="+mn-lt"/>
              </a:rPr>
              <a:t>Aanmelden op het voortgezet onderwijs:</a:t>
            </a:r>
          </a:p>
          <a:p>
            <a:pPr eaLnBrk="1" hangingPunct="1">
              <a:spcBef>
                <a:spcPct val="50000"/>
              </a:spcBef>
              <a:buFontTx/>
              <a:buNone/>
            </a:pPr>
            <a:r>
              <a:rPr lang="nl-NL" altLang="nl-NL" sz="1800" dirty="0">
                <a:latin typeface="+mn-lt"/>
              </a:rPr>
              <a:t>25 en 26 maart 2025	Er zijn aanmeldavonden op de VO- scholen. Ouders 						gaan naar de VO school om hun kind aan te 								melden. Ouders ontvangen bericht van voorlopige 						inschrijving.</a:t>
            </a:r>
          </a:p>
          <a:p>
            <a:pPr eaLnBrk="1" hangingPunct="1">
              <a:spcBef>
                <a:spcPct val="50000"/>
              </a:spcBef>
              <a:buFontTx/>
              <a:buNone/>
            </a:pPr>
            <a:r>
              <a:rPr lang="nl-NL" altLang="nl-NL" sz="1800" dirty="0">
                <a:latin typeface="+mn-lt"/>
              </a:rPr>
              <a:t>18 juni 2025			Kennismakingsmiddag leerlingen groep 8 op VO</a:t>
            </a:r>
            <a:r>
              <a:rPr lang="nl-NL" altLang="nl-NL" sz="1800" dirty="0">
                <a:solidFill>
                  <a:srgbClr val="002060"/>
                </a:solidFill>
                <a:latin typeface="+mn-lt"/>
              </a:rPr>
              <a:t>	</a:t>
            </a:r>
          </a:p>
        </p:txBody>
      </p:sp>
      <p:sp>
        <p:nvSpPr>
          <p:cNvPr id="4" name="Titel 3">
            <a:extLst>
              <a:ext uri="{FF2B5EF4-FFF2-40B4-BE49-F238E27FC236}">
                <a16:creationId xmlns:a16="http://schemas.microsoft.com/office/drawing/2014/main" id="{439C0AAF-6025-A7E5-ACEC-5E57AAAF42C1}"/>
              </a:ext>
            </a:extLst>
          </p:cNvPr>
          <p:cNvSpPr>
            <a:spLocks noGrp="1"/>
          </p:cNvSpPr>
          <p:nvPr>
            <p:ph type="title"/>
          </p:nvPr>
        </p:nvSpPr>
        <p:spPr>
          <a:xfrm>
            <a:off x="800100" y="260648"/>
            <a:ext cx="7543800" cy="1450757"/>
          </a:xfrm>
        </p:spPr>
        <p:txBody>
          <a:bodyPr/>
          <a:lstStyle/>
          <a:p>
            <a:r>
              <a:rPr lang="nl-NL" dirty="0"/>
              <a:t>Aanmelden</a:t>
            </a:r>
          </a:p>
        </p:txBody>
      </p:sp>
    </p:spTree>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0" name="Rectangle 3089">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3092" name="Rectangle 3091">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3094" name="Rectangle 3093">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6" name="Rectangle 3095">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043" y="457200"/>
            <a:ext cx="8455914"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8" name="Rectangle 3097">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2049" y="521208"/>
            <a:ext cx="8359902"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descr="Afbeelding met Graphics, grafische vormgeving, schermopname, tekst&#10;&#10;Automatisch gegenereerde beschrijving">
            <a:extLst>
              <a:ext uri="{FF2B5EF4-FFF2-40B4-BE49-F238E27FC236}">
                <a16:creationId xmlns:a16="http://schemas.microsoft.com/office/drawing/2014/main" id="{327BBCE5-E141-8286-0D3B-252D4B3EA6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216" y="3284984"/>
            <a:ext cx="3616007" cy="5039728"/>
          </a:xfrm>
          <a:prstGeom prst="rect">
            <a:avLst/>
          </a:prstGeom>
        </p:spPr>
      </p:pic>
      <p:sp>
        <p:nvSpPr>
          <p:cNvPr id="2" name="Tekstvak 1">
            <a:extLst>
              <a:ext uri="{FF2B5EF4-FFF2-40B4-BE49-F238E27FC236}">
                <a16:creationId xmlns:a16="http://schemas.microsoft.com/office/drawing/2014/main" id="{020522C0-BB1D-2971-7537-DF56EB344935}"/>
              </a:ext>
            </a:extLst>
          </p:cNvPr>
          <p:cNvSpPr txBox="1"/>
          <p:nvPr/>
        </p:nvSpPr>
        <p:spPr>
          <a:xfrm>
            <a:off x="937698" y="1821466"/>
            <a:ext cx="6226590" cy="923330"/>
          </a:xfrm>
          <a:prstGeom prst="rect">
            <a:avLst/>
          </a:prstGeom>
          <a:noFill/>
        </p:spPr>
        <p:txBody>
          <a:bodyPr wrap="square" rtlCol="0">
            <a:spAutoFit/>
          </a:bodyPr>
          <a:lstStyle/>
          <a:p>
            <a:r>
              <a:rPr lang="nl-NL" sz="5400" dirty="0"/>
              <a:t>Zijn er nog vragen?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2" name="Rectangle 3078">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5" name="Titel 4">
            <a:extLst>
              <a:ext uri="{FF2B5EF4-FFF2-40B4-BE49-F238E27FC236}">
                <a16:creationId xmlns:a16="http://schemas.microsoft.com/office/drawing/2014/main" id="{DD52FC12-E731-36BC-9554-33B2B72E8A3D}"/>
              </a:ext>
            </a:extLst>
          </p:cNvPr>
          <p:cNvSpPr>
            <a:spLocks noGrp="1"/>
          </p:cNvSpPr>
          <p:nvPr>
            <p:ph type="title"/>
          </p:nvPr>
        </p:nvSpPr>
        <p:spPr>
          <a:xfrm>
            <a:off x="357808" y="516835"/>
            <a:ext cx="3350096" cy="2103875"/>
          </a:xfrm>
        </p:spPr>
        <p:txBody>
          <a:bodyPr vert="horz" lIns="91440" tIns="45720" rIns="91440" bIns="45720" rtlCol="0" anchor="b">
            <a:normAutofit/>
          </a:bodyPr>
          <a:lstStyle/>
          <a:p>
            <a:r>
              <a:rPr lang="en-US" b="1" kern="1200" spc="-50" baseline="0" dirty="0">
                <a:solidFill>
                  <a:schemeClr val="tx1">
                    <a:lumMod val="75000"/>
                    <a:lumOff val="25000"/>
                  </a:schemeClr>
                </a:solidFill>
                <a:latin typeface="+mj-lt"/>
                <a:ea typeface="+mj-ea"/>
                <a:cs typeface="+mj-cs"/>
              </a:rPr>
              <a:t>Wat </a:t>
            </a:r>
            <a:r>
              <a:rPr lang="en-US" b="1" kern="1200" spc="-50" baseline="0" dirty="0" err="1">
                <a:solidFill>
                  <a:schemeClr val="tx1">
                    <a:lumMod val="75000"/>
                    <a:lumOff val="25000"/>
                  </a:schemeClr>
                </a:solidFill>
                <a:latin typeface="+mj-lt"/>
                <a:ea typeface="+mj-ea"/>
                <a:cs typeface="+mj-cs"/>
              </a:rPr>
              <a:t>gaan</a:t>
            </a:r>
            <a:r>
              <a:rPr lang="en-US" b="1" kern="1200" spc="-50" baseline="0" dirty="0">
                <a:solidFill>
                  <a:schemeClr val="tx1">
                    <a:lumMod val="75000"/>
                    <a:lumOff val="25000"/>
                  </a:schemeClr>
                </a:solidFill>
                <a:latin typeface="+mj-lt"/>
                <a:ea typeface="+mj-ea"/>
                <a:cs typeface="+mj-cs"/>
              </a:rPr>
              <a:t> we </a:t>
            </a:r>
            <a:r>
              <a:rPr lang="en-US" b="1" kern="1200" spc="-50" baseline="0" dirty="0" err="1">
                <a:solidFill>
                  <a:schemeClr val="tx1">
                    <a:lumMod val="75000"/>
                    <a:lumOff val="25000"/>
                  </a:schemeClr>
                </a:solidFill>
                <a:latin typeface="+mj-lt"/>
                <a:ea typeface="+mj-ea"/>
                <a:cs typeface="+mj-cs"/>
              </a:rPr>
              <a:t>vertellen</a:t>
            </a:r>
            <a:r>
              <a:rPr lang="en-US" b="1" kern="1200" spc="-50" baseline="0" dirty="0">
                <a:solidFill>
                  <a:schemeClr val="tx1">
                    <a:lumMod val="75000"/>
                    <a:lumOff val="25000"/>
                  </a:schemeClr>
                </a:solidFill>
                <a:latin typeface="+mj-lt"/>
                <a:ea typeface="+mj-ea"/>
                <a:cs typeface="+mj-cs"/>
              </a:rPr>
              <a:t>?</a:t>
            </a:r>
          </a:p>
        </p:txBody>
      </p:sp>
      <p:cxnSp>
        <p:nvCxnSpPr>
          <p:cNvPr id="3081" name="Straight Connector 3080">
            <a:extLst>
              <a:ext uri="{FF2B5EF4-FFF2-40B4-BE49-F238E27FC236}">
                <a16:creationId xmlns:a16="http://schemas.microsoft.com/office/drawing/2014/main" id="{5A0A5CF6-407C-4691-8122-49DF69D002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3195" y="2633962"/>
            <a:ext cx="20574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6" name="Tijdelijke aanduiding voor inhoud 5">
            <a:extLst>
              <a:ext uri="{FF2B5EF4-FFF2-40B4-BE49-F238E27FC236}">
                <a16:creationId xmlns:a16="http://schemas.microsoft.com/office/drawing/2014/main" id="{0690BF0F-619F-1AD6-26A7-E6C60963F117}"/>
              </a:ext>
            </a:extLst>
          </p:cNvPr>
          <p:cNvSpPr>
            <a:spLocks noGrp="1"/>
          </p:cNvSpPr>
          <p:nvPr>
            <p:ph idx="1"/>
          </p:nvPr>
        </p:nvSpPr>
        <p:spPr>
          <a:xfrm>
            <a:off x="357808" y="2633962"/>
            <a:ext cx="3134072" cy="3891382"/>
          </a:xfrm>
        </p:spPr>
        <p:txBody>
          <a:bodyPr vert="horz" lIns="0" tIns="45720" rIns="0" bIns="45720" rtlCol="0">
            <a:normAutofit/>
          </a:bodyPr>
          <a:lstStyle/>
          <a:p>
            <a:pPr>
              <a:spcBef>
                <a:spcPct val="50000"/>
              </a:spcBef>
              <a:buFont typeface="Calibri" panose="020F0502020204030204" pitchFamily="34" charset="0"/>
              <a:buNone/>
              <a:defRPr/>
            </a:pPr>
            <a:endParaRPr lang="en-US" altLang="nl-NL" sz="1600" b="1" dirty="0"/>
          </a:p>
          <a:p>
            <a:pPr marL="342900" indent="-342900">
              <a:spcBef>
                <a:spcPct val="50000"/>
              </a:spcBef>
              <a:defRPr/>
            </a:pPr>
            <a:r>
              <a:rPr lang="en-US" altLang="nl-NL" sz="1600" b="1" dirty="0"/>
              <a:t>- Het </a:t>
            </a:r>
            <a:r>
              <a:rPr lang="en-US" altLang="nl-NL" sz="1600" b="1" dirty="0" err="1"/>
              <a:t>voortgezet</a:t>
            </a:r>
            <a:r>
              <a:rPr lang="en-US" altLang="nl-NL" sz="1600" b="1" dirty="0"/>
              <a:t> </a:t>
            </a:r>
            <a:r>
              <a:rPr lang="en-US" altLang="nl-NL" sz="1600" b="1" dirty="0" err="1"/>
              <a:t>onderwijs</a:t>
            </a:r>
            <a:endParaRPr lang="en-US" altLang="nl-NL" sz="1600" b="1" dirty="0"/>
          </a:p>
          <a:p>
            <a:pPr marL="342900" indent="-342900">
              <a:spcBef>
                <a:spcPct val="50000"/>
              </a:spcBef>
              <a:defRPr/>
            </a:pPr>
            <a:r>
              <a:rPr lang="en-US" altLang="nl-NL" sz="1600" b="1" dirty="0"/>
              <a:t>- </a:t>
            </a:r>
            <a:r>
              <a:rPr lang="en-US" altLang="nl-NL" sz="1600" b="1" dirty="0" err="1"/>
              <a:t>Overzicht</a:t>
            </a:r>
            <a:r>
              <a:rPr lang="en-US" altLang="nl-NL" sz="1600" b="1" dirty="0"/>
              <a:t> per </a:t>
            </a:r>
            <a:r>
              <a:rPr lang="en-US" altLang="nl-NL" sz="1600" b="1" dirty="0" err="1"/>
              <a:t>onderwijs</a:t>
            </a:r>
            <a:r>
              <a:rPr lang="en-US" altLang="nl-NL" sz="1600" b="1" dirty="0"/>
              <a:t> </a:t>
            </a:r>
            <a:r>
              <a:rPr lang="en-US" altLang="nl-NL" sz="1600" b="1" dirty="0" err="1"/>
              <a:t>niveau</a:t>
            </a:r>
            <a:endParaRPr lang="en-US" altLang="nl-NL" sz="1600" b="1" dirty="0"/>
          </a:p>
          <a:p>
            <a:pPr marL="342900" indent="-342900">
              <a:spcBef>
                <a:spcPct val="50000"/>
              </a:spcBef>
              <a:defRPr/>
            </a:pPr>
            <a:r>
              <a:rPr lang="en-US" altLang="nl-NL" sz="1600" b="1" dirty="0"/>
              <a:t>- Extra </a:t>
            </a:r>
            <a:r>
              <a:rPr lang="en-US" altLang="nl-NL" sz="1600" b="1" dirty="0" err="1"/>
              <a:t>ondersteuning</a:t>
            </a:r>
            <a:r>
              <a:rPr lang="en-US" altLang="nl-NL" sz="1600" b="1" dirty="0"/>
              <a:t> in het </a:t>
            </a:r>
            <a:r>
              <a:rPr lang="en-US" altLang="nl-NL" sz="1600" b="1" dirty="0" err="1"/>
              <a:t>vo</a:t>
            </a:r>
            <a:endParaRPr lang="en-US" altLang="nl-NL" sz="1600" b="1" dirty="0"/>
          </a:p>
          <a:p>
            <a:pPr marL="342900" indent="-342900">
              <a:spcBef>
                <a:spcPct val="50000"/>
              </a:spcBef>
              <a:defRPr/>
            </a:pPr>
            <a:r>
              <a:rPr lang="en-US" altLang="nl-NL" sz="1600" b="1" dirty="0"/>
              <a:t>- </a:t>
            </a:r>
            <a:r>
              <a:rPr lang="en-US" altLang="nl-NL" sz="1600" b="1" dirty="0" err="1"/>
              <a:t>Schooladvies</a:t>
            </a:r>
            <a:endParaRPr lang="en-US" altLang="nl-NL" sz="1600" b="1" dirty="0"/>
          </a:p>
          <a:p>
            <a:pPr marL="342900" indent="-342900">
              <a:spcBef>
                <a:spcPct val="50000"/>
              </a:spcBef>
              <a:defRPr/>
            </a:pPr>
            <a:r>
              <a:rPr lang="en-US" altLang="nl-NL" sz="1600" b="1" dirty="0"/>
              <a:t>- </a:t>
            </a:r>
            <a:r>
              <a:rPr lang="en-US" altLang="nl-NL" sz="1600" b="1" dirty="0" err="1"/>
              <a:t>Schoolkeuze</a:t>
            </a:r>
            <a:r>
              <a:rPr lang="en-US" altLang="nl-NL" sz="1600" b="1" dirty="0"/>
              <a:t>: open </a:t>
            </a:r>
            <a:r>
              <a:rPr lang="en-US" altLang="nl-NL" sz="1600" b="1" dirty="0" err="1"/>
              <a:t>dagen</a:t>
            </a:r>
            <a:r>
              <a:rPr lang="en-US" altLang="nl-NL" sz="1600" b="1" dirty="0"/>
              <a:t> </a:t>
            </a:r>
            <a:r>
              <a:rPr lang="en-US" altLang="nl-NL" sz="1600" b="1" dirty="0" err="1"/>
              <a:t>bezoeken</a:t>
            </a:r>
            <a:endParaRPr lang="en-US" altLang="nl-NL" sz="1600" b="1" dirty="0"/>
          </a:p>
          <a:p>
            <a:pPr marL="342900" indent="-342900">
              <a:spcBef>
                <a:spcPct val="50000"/>
              </a:spcBef>
              <a:defRPr/>
            </a:pPr>
            <a:r>
              <a:rPr lang="en-US" altLang="nl-NL" sz="1600" b="1" dirty="0"/>
              <a:t>- </a:t>
            </a:r>
            <a:r>
              <a:rPr lang="en-US" altLang="nl-NL" sz="1600" b="1" dirty="0" err="1"/>
              <a:t>Aanmelden</a:t>
            </a:r>
            <a:endParaRPr lang="en-US" altLang="nl-NL" sz="1600" b="1" dirty="0"/>
          </a:p>
        </p:txBody>
      </p:sp>
      <p:pic>
        <p:nvPicPr>
          <p:cNvPr id="2" name="Picture 6" descr="Opvoedtip: samen kiezen voor een middelbare school - Centrum voor Jeugd en  Gezin">
            <a:extLst>
              <a:ext uri="{FF2B5EF4-FFF2-40B4-BE49-F238E27FC236}">
                <a16:creationId xmlns:a16="http://schemas.microsoft.com/office/drawing/2014/main" id="{7DC38B38-FED2-DCEA-DC63-5C736A8FAA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521" r="20289" b="1"/>
          <a:stretch/>
        </p:blipFill>
        <p:spPr bwMode="auto">
          <a:xfrm>
            <a:off x="3923928" y="25162"/>
            <a:ext cx="5935888" cy="68579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A012DE-DC5A-D568-4C10-4A143F3C2996}"/>
              </a:ext>
            </a:extLst>
          </p:cNvPr>
          <p:cNvSpPr>
            <a:spLocks noGrp="1"/>
          </p:cNvSpPr>
          <p:nvPr>
            <p:ph type="title"/>
          </p:nvPr>
        </p:nvSpPr>
        <p:spPr/>
        <p:txBody>
          <a:bodyPr/>
          <a:lstStyle/>
          <a:p>
            <a:r>
              <a:rPr lang="nl-NL" dirty="0"/>
              <a:t>Onderwijs na de basisschool:</a:t>
            </a:r>
            <a:br>
              <a:rPr lang="nl-NL" dirty="0"/>
            </a:br>
            <a:r>
              <a:rPr lang="nl-NL" dirty="0"/>
              <a:t>Het voortgezet onderwijs.</a:t>
            </a:r>
          </a:p>
        </p:txBody>
      </p:sp>
      <p:sp>
        <p:nvSpPr>
          <p:cNvPr id="4" name="Tijdelijke aanduiding voor inhoud 3">
            <a:extLst>
              <a:ext uri="{FF2B5EF4-FFF2-40B4-BE49-F238E27FC236}">
                <a16:creationId xmlns:a16="http://schemas.microsoft.com/office/drawing/2014/main" id="{45CD795C-6A75-33C9-16BE-6BCB9D082FC0}"/>
              </a:ext>
            </a:extLst>
          </p:cNvPr>
          <p:cNvSpPr>
            <a:spLocks noGrp="1"/>
          </p:cNvSpPr>
          <p:nvPr>
            <p:ph idx="1"/>
          </p:nvPr>
        </p:nvSpPr>
        <p:spPr/>
        <p:txBody>
          <a:bodyPr/>
          <a:lstStyle/>
          <a:p>
            <a:endParaRPr lang="nl-NL"/>
          </a:p>
        </p:txBody>
      </p:sp>
      <p:pic>
        <p:nvPicPr>
          <p:cNvPr id="3" name="Afbeelding 2">
            <a:extLst>
              <a:ext uri="{FF2B5EF4-FFF2-40B4-BE49-F238E27FC236}">
                <a16:creationId xmlns:a16="http://schemas.microsoft.com/office/drawing/2014/main" id="{97DD9670-0EE8-B6E6-D4A7-48BE427C5819}"/>
              </a:ext>
            </a:extLst>
          </p:cNvPr>
          <p:cNvPicPr>
            <a:picLocks noChangeAspect="1"/>
          </p:cNvPicPr>
          <p:nvPr/>
        </p:nvPicPr>
        <p:blipFill>
          <a:blip r:embed="rId2"/>
          <a:stretch>
            <a:fillRect/>
          </a:stretch>
        </p:blipFill>
        <p:spPr>
          <a:xfrm>
            <a:off x="107504" y="2420888"/>
            <a:ext cx="9144000" cy="4305300"/>
          </a:xfrm>
          <a:prstGeom prst="rect">
            <a:avLst/>
          </a:prstGeom>
        </p:spPr>
      </p:pic>
    </p:spTree>
    <p:extLst>
      <p:ext uri="{BB962C8B-B14F-4D97-AF65-F5344CB8AC3E}">
        <p14:creationId xmlns:p14="http://schemas.microsoft.com/office/powerpoint/2010/main" val="471368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6C098D-A453-6DD4-B3E8-370999770917}"/>
              </a:ext>
            </a:extLst>
          </p:cNvPr>
          <p:cNvSpPr>
            <a:spLocks noGrp="1"/>
          </p:cNvSpPr>
          <p:nvPr>
            <p:ph type="title"/>
          </p:nvPr>
        </p:nvSpPr>
        <p:spPr>
          <a:xfrm>
            <a:off x="899592" y="692696"/>
            <a:ext cx="6571343" cy="1049235"/>
          </a:xfrm>
        </p:spPr>
        <p:txBody>
          <a:bodyPr/>
          <a:lstStyle/>
          <a:p>
            <a:r>
              <a:rPr lang="nl-NL" dirty="0"/>
              <a:t>Praktijkonderwijs</a:t>
            </a:r>
          </a:p>
        </p:txBody>
      </p:sp>
      <p:sp>
        <p:nvSpPr>
          <p:cNvPr id="3" name="Tijdelijke aanduiding voor inhoud 2">
            <a:extLst>
              <a:ext uri="{FF2B5EF4-FFF2-40B4-BE49-F238E27FC236}">
                <a16:creationId xmlns:a16="http://schemas.microsoft.com/office/drawing/2014/main" id="{E4A33778-F5CA-7696-88F0-BBCADBCD90AD}"/>
              </a:ext>
            </a:extLst>
          </p:cNvPr>
          <p:cNvSpPr>
            <a:spLocks noGrp="1"/>
          </p:cNvSpPr>
          <p:nvPr>
            <p:ph idx="1"/>
          </p:nvPr>
        </p:nvSpPr>
        <p:spPr>
          <a:xfrm>
            <a:off x="899592" y="1988840"/>
            <a:ext cx="7488831" cy="3522621"/>
          </a:xfrm>
        </p:spPr>
        <p:txBody>
          <a:bodyPr>
            <a:normAutofit fontScale="77500" lnSpcReduction="20000"/>
          </a:bodyPr>
          <a:lstStyle/>
          <a:p>
            <a:pPr marL="0" indent="0">
              <a:buNone/>
            </a:pPr>
            <a:r>
              <a:rPr lang="nl-NL" b="0" i="0" dirty="0">
                <a:solidFill>
                  <a:srgbClr val="000000"/>
                </a:solidFill>
                <a:effectLst/>
              </a:rPr>
              <a:t>Praktijkonderwijs is voortgezet onderwijs. Praktijkonderwijs bereidt leerlingen zo goed mogelijk voor op de maatschappij. Alle leerlingen volgen een eigen ontwikkelplan. Leren, werken, redzaamheid, burgerschap en vrije tijd zijn daarbij belangrijke aspecten. </a:t>
            </a:r>
          </a:p>
          <a:p>
            <a:pPr marL="0" indent="0">
              <a:buNone/>
            </a:pPr>
            <a:endParaRPr lang="nl-NL" dirty="0">
              <a:solidFill>
                <a:srgbClr val="000000"/>
              </a:solidFill>
            </a:endParaRPr>
          </a:p>
          <a:p>
            <a:pPr marL="0" indent="0" algn="l">
              <a:buNone/>
            </a:pPr>
            <a:r>
              <a:rPr lang="nl-NL" b="1" i="0" dirty="0">
                <a:solidFill>
                  <a:srgbClr val="000000"/>
                </a:solidFill>
                <a:effectLst/>
              </a:rPr>
              <a:t>Van praktijkonderwijs naar werk of mbo</a:t>
            </a:r>
          </a:p>
          <a:p>
            <a:pPr algn="l"/>
            <a:r>
              <a:rPr lang="nl-NL" b="0" i="0" dirty="0">
                <a:solidFill>
                  <a:srgbClr val="000000"/>
                </a:solidFill>
                <a:effectLst/>
              </a:rPr>
              <a:t>De meeste leerlingen zitten 5 jaar op een school voor praktijkonderwijs. Leerlingen behalen naast een getuigschrift en/of schooldiploma ook diploma’s van branche-opleidingen.</a:t>
            </a:r>
          </a:p>
          <a:p>
            <a:pPr algn="l"/>
            <a:r>
              <a:rPr lang="nl-NL" b="0" i="0" dirty="0">
                <a:solidFill>
                  <a:srgbClr val="000000"/>
                </a:solidFill>
                <a:effectLst/>
              </a:rPr>
              <a:t>Na het praktijkonderwijs gaat een groot deel van de leerlingen aan het werk. Een deel van de leerlingen stroomt door naar het mbo.</a:t>
            </a:r>
          </a:p>
          <a:p>
            <a:pPr algn="l"/>
            <a:endParaRPr lang="nl-NL" dirty="0">
              <a:solidFill>
                <a:srgbClr val="000000"/>
              </a:solidFill>
            </a:endParaRPr>
          </a:p>
          <a:p>
            <a:pPr marL="0" indent="0">
              <a:buNone/>
            </a:pPr>
            <a:r>
              <a:rPr lang="nl-NL" b="0" i="1" dirty="0">
                <a:solidFill>
                  <a:srgbClr val="000000"/>
                </a:solidFill>
                <a:effectLst/>
              </a:rPr>
              <a:t>In de regio Brabantse Wal</a:t>
            </a:r>
            <a:r>
              <a:rPr lang="nl-NL" i="1" dirty="0">
                <a:solidFill>
                  <a:srgbClr val="000000"/>
                </a:solidFill>
              </a:rPr>
              <a:t> biedt </a:t>
            </a:r>
            <a:r>
              <a:rPr lang="nl-NL" sz="2100" i="1" dirty="0">
                <a:solidFill>
                  <a:srgbClr val="C00000"/>
                </a:solidFill>
              </a:rPr>
              <a:t>Het Kwadrant </a:t>
            </a:r>
            <a:r>
              <a:rPr lang="nl-NL" i="1" dirty="0">
                <a:solidFill>
                  <a:srgbClr val="000000"/>
                </a:solidFill>
              </a:rPr>
              <a:t>praktijkonderwijs aan.</a:t>
            </a:r>
            <a:endParaRPr lang="nl-NL" b="0" i="1" dirty="0">
              <a:solidFill>
                <a:srgbClr val="000000"/>
              </a:solidFill>
              <a:effectLst/>
            </a:endParaRPr>
          </a:p>
          <a:p>
            <a:pPr marL="0" indent="0">
              <a:buNone/>
            </a:pPr>
            <a:endParaRPr lang="nl-NL" dirty="0"/>
          </a:p>
          <a:p>
            <a:pPr marL="0" indent="0">
              <a:buNone/>
            </a:pPr>
            <a:endParaRPr lang="nl-NL" dirty="0"/>
          </a:p>
        </p:txBody>
      </p:sp>
    </p:spTree>
    <p:extLst>
      <p:ext uri="{BB962C8B-B14F-4D97-AF65-F5344CB8AC3E}">
        <p14:creationId xmlns:p14="http://schemas.microsoft.com/office/powerpoint/2010/main" val="2023694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EAE0AE-D274-FF71-D485-F045739CD2CF}"/>
              </a:ext>
            </a:extLst>
          </p:cNvPr>
          <p:cNvSpPr>
            <a:spLocks noGrp="1"/>
          </p:cNvSpPr>
          <p:nvPr>
            <p:ph type="title"/>
          </p:nvPr>
        </p:nvSpPr>
        <p:spPr>
          <a:xfrm>
            <a:off x="849846" y="476672"/>
            <a:ext cx="7543800" cy="1252177"/>
          </a:xfrm>
        </p:spPr>
        <p:txBody>
          <a:bodyPr/>
          <a:lstStyle/>
          <a:p>
            <a:r>
              <a:rPr lang="nl-NL" dirty="0"/>
              <a:t>Vmbo en mavo</a:t>
            </a:r>
          </a:p>
        </p:txBody>
      </p:sp>
      <p:sp>
        <p:nvSpPr>
          <p:cNvPr id="3" name="Tijdelijke aanduiding voor inhoud 2">
            <a:extLst>
              <a:ext uri="{FF2B5EF4-FFF2-40B4-BE49-F238E27FC236}">
                <a16:creationId xmlns:a16="http://schemas.microsoft.com/office/drawing/2014/main" id="{9AD2443B-DBF9-4DB6-9F19-88522D6466DF}"/>
              </a:ext>
            </a:extLst>
          </p:cNvPr>
          <p:cNvSpPr>
            <a:spLocks noGrp="1"/>
          </p:cNvSpPr>
          <p:nvPr>
            <p:ph idx="1"/>
          </p:nvPr>
        </p:nvSpPr>
        <p:spPr>
          <a:xfrm>
            <a:off x="849846" y="1772816"/>
            <a:ext cx="7444308" cy="4536504"/>
          </a:xfrm>
        </p:spPr>
        <p:txBody>
          <a:bodyPr>
            <a:noAutofit/>
          </a:bodyPr>
          <a:lstStyle/>
          <a:p>
            <a:pPr marL="0" indent="0">
              <a:buNone/>
            </a:pPr>
            <a:r>
              <a:rPr lang="nl-NL" sz="1600" u="sng" dirty="0"/>
              <a:t>V</a:t>
            </a:r>
            <a:r>
              <a:rPr lang="nl-NL" sz="1600" dirty="0"/>
              <a:t>oorbereidend </a:t>
            </a:r>
            <a:r>
              <a:rPr lang="nl-NL" sz="1600" u="sng" dirty="0"/>
              <a:t>M</a:t>
            </a:r>
            <a:r>
              <a:rPr lang="nl-NL" sz="1600" dirty="0"/>
              <a:t>iddelbaar </a:t>
            </a:r>
            <a:r>
              <a:rPr lang="nl-NL" sz="1600" u="sng" dirty="0"/>
              <a:t>B</a:t>
            </a:r>
            <a:r>
              <a:rPr lang="nl-NL" sz="1600" dirty="0"/>
              <a:t>eroeps </a:t>
            </a:r>
            <a:r>
              <a:rPr lang="nl-NL" sz="1600" u="sng" dirty="0"/>
              <a:t>O</a:t>
            </a:r>
            <a:r>
              <a:rPr lang="nl-NL" sz="1600" dirty="0"/>
              <a:t>nderwijs (vmbo). Het vmbo bereidt de leerlingen voor op doorstroom naar het mbo. </a:t>
            </a:r>
          </a:p>
          <a:p>
            <a:pPr lvl="1">
              <a:buFont typeface="Arial" panose="020B0604020202020204" pitchFamily="34" charset="0"/>
              <a:buChar char="•"/>
            </a:pPr>
            <a:r>
              <a:rPr lang="nl-NL" sz="1600" dirty="0"/>
              <a:t>Basisberoepsgerichte leerweg (BBL)</a:t>
            </a:r>
          </a:p>
          <a:p>
            <a:pPr lvl="1">
              <a:buFont typeface="Arial" panose="020B0604020202020204" pitchFamily="34" charset="0"/>
              <a:buChar char="•"/>
            </a:pPr>
            <a:r>
              <a:rPr lang="nl-NL" sz="1600" dirty="0"/>
              <a:t>Kaderberoepsgericht leerweg (KBL)</a:t>
            </a:r>
          </a:p>
          <a:p>
            <a:pPr lvl="1">
              <a:buFont typeface="Arial" panose="020B0604020202020204" pitchFamily="34" charset="0"/>
              <a:buChar char="•"/>
            </a:pPr>
            <a:r>
              <a:rPr lang="nl-NL" sz="1600" dirty="0"/>
              <a:t>Gemengd theoretische leerweg (GT)</a:t>
            </a:r>
          </a:p>
          <a:p>
            <a:pPr lvl="1">
              <a:buFont typeface="Arial" panose="020B0604020202020204" pitchFamily="34" charset="0"/>
              <a:buChar char="•"/>
            </a:pPr>
            <a:r>
              <a:rPr lang="nl-NL" sz="1600" dirty="0"/>
              <a:t>Theoretische leerweg (TL); dit is hetzelfde als mavo.</a:t>
            </a:r>
          </a:p>
          <a:p>
            <a:pPr marL="0" indent="0">
              <a:buNone/>
            </a:pPr>
            <a:r>
              <a:rPr lang="nl-NL" sz="1600" i="1" dirty="0"/>
              <a:t>Het verschil tussen de gemengd theoretische leerweg en de theoretische leerweg is het aanbieden van een beroepsgericht vak. </a:t>
            </a:r>
          </a:p>
          <a:p>
            <a:pPr marL="0" indent="0">
              <a:buNone/>
            </a:pPr>
            <a:r>
              <a:rPr lang="nl-NL" sz="1600" u="sng" dirty="0"/>
              <a:t>In de regio Brabantse Wal zijn de volgende vmbo-scholen:</a:t>
            </a:r>
          </a:p>
          <a:p>
            <a:pPr>
              <a:spcBef>
                <a:spcPts val="600"/>
              </a:spcBef>
              <a:buFont typeface="Wingdings" panose="05000000000000000000" pitchFamily="2" charset="2"/>
              <a:buChar char="Ø"/>
            </a:pPr>
            <a:r>
              <a:rPr lang="nl-NL" sz="1600" dirty="0" err="1">
                <a:solidFill>
                  <a:srgbClr val="C00000"/>
                </a:solidFill>
              </a:rPr>
              <a:t>ZuidWestHoek</a:t>
            </a:r>
            <a:r>
              <a:rPr lang="nl-NL" sz="1600" dirty="0">
                <a:solidFill>
                  <a:srgbClr val="C00000"/>
                </a:solidFill>
              </a:rPr>
              <a:t> College</a:t>
            </a:r>
          </a:p>
          <a:p>
            <a:pPr>
              <a:spcBef>
                <a:spcPts val="600"/>
              </a:spcBef>
              <a:buFont typeface="Wingdings" panose="05000000000000000000" pitchFamily="2" charset="2"/>
              <a:buChar char="Ø"/>
            </a:pPr>
            <a:r>
              <a:rPr lang="nl-NL" sz="1600" dirty="0">
                <a:solidFill>
                  <a:srgbClr val="C00000"/>
                </a:solidFill>
              </a:rPr>
              <a:t>‘t Ravelijn</a:t>
            </a:r>
          </a:p>
          <a:p>
            <a:pPr>
              <a:spcBef>
                <a:spcPts val="600"/>
              </a:spcBef>
              <a:buFont typeface="Wingdings" panose="05000000000000000000" pitchFamily="2" charset="2"/>
              <a:buChar char="Ø"/>
            </a:pPr>
            <a:r>
              <a:rPr lang="nl-NL" sz="1600" dirty="0" err="1">
                <a:solidFill>
                  <a:srgbClr val="C00000"/>
                </a:solidFill>
              </a:rPr>
              <a:t>Curio</a:t>
            </a:r>
            <a:r>
              <a:rPr lang="nl-NL" sz="1600" dirty="0">
                <a:solidFill>
                  <a:srgbClr val="C00000"/>
                </a:solidFill>
              </a:rPr>
              <a:t> steenspil</a:t>
            </a:r>
            <a:endParaRPr lang="nl-NL" sz="1600" dirty="0"/>
          </a:p>
          <a:p>
            <a:pPr marL="0" indent="0">
              <a:buNone/>
            </a:pPr>
            <a:r>
              <a:rPr lang="nl-NL" sz="1600" dirty="0"/>
              <a:t>Daarnaast bieden </a:t>
            </a:r>
            <a:r>
              <a:rPr lang="nl-NL" sz="1600" dirty="0">
                <a:solidFill>
                  <a:srgbClr val="C00000"/>
                </a:solidFill>
              </a:rPr>
              <a:t>‘t Rijks </a:t>
            </a:r>
            <a:r>
              <a:rPr lang="nl-NL" sz="1600" dirty="0"/>
              <a:t>en </a:t>
            </a:r>
            <a:r>
              <a:rPr lang="nl-NL" sz="1600" dirty="0">
                <a:solidFill>
                  <a:srgbClr val="C00000"/>
                </a:solidFill>
              </a:rPr>
              <a:t>Roncalli</a:t>
            </a:r>
            <a:r>
              <a:rPr lang="nl-NL" sz="1600" dirty="0"/>
              <a:t> onderwijs op </a:t>
            </a:r>
            <a:r>
              <a:rPr lang="nl-NL" sz="1600" dirty="0">
                <a:solidFill>
                  <a:srgbClr val="C00000"/>
                </a:solidFill>
              </a:rPr>
              <a:t>mavo niveau </a:t>
            </a:r>
            <a:r>
              <a:rPr lang="nl-NL" sz="1600" dirty="0"/>
              <a:t>aan. </a:t>
            </a:r>
          </a:p>
          <a:p>
            <a:pPr marL="0" indent="0">
              <a:buNone/>
            </a:pPr>
            <a:endParaRPr lang="nl-NL" sz="1600" dirty="0"/>
          </a:p>
        </p:txBody>
      </p:sp>
    </p:spTree>
    <p:extLst>
      <p:ext uri="{BB962C8B-B14F-4D97-AF65-F5344CB8AC3E}">
        <p14:creationId xmlns:p14="http://schemas.microsoft.com/office/powerpoint/2010/main" val="3777469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F473CD-CDC9-A0E6-D493-EF700312C29D}"/>
              </a:ext>
            </a:extLst>
          </p:cNvPr>
          <p:cNvSpPr>
            <a:spLocks noGrp="1"/>
          </p:cNvSpPr>
          <p:nvPr>
            <p:ph type="title"/>
          </p:nvPr>
        </p:nvSpPr>
        <p:spPr>
          <a:xfrm>
            <a:off x="836104" y="524107"/>
            <a:ext cx="7543800" cy="1190109"/>
          </a:xfrm>
        </p:spPr>
        <p:txBody>
          <a:bodyPr/>
          <a:lstStyle/>
          <a:p>
            <a:r>
              <a:rPr lang="nl-NL" dirty="0"/>
              <a:t>Profielen van het vmbo</a:t>
            </a:r>
          </a:p>
        </p:txBody>
      </p:sp>
      <p:pic>
        <p:nvPicPr>
          <p:cNvPr id="5" name="Tijdelijke aanduiding voor inhoud 4">
            <a:extLst>
              <a:ext uri="{FF2B5EF4-FFF2-40B4-BE49-F238E27FC236}">
                <a16:creationId xmlns:a16="http://schemas.microsoft.com/office/drawing/2014/main" id="{348EBB67-93FE-8EF5-506A-D76CF90888E0}"/>
              </a:ext>
            </a:extLst>
          </p:cNvPr>
          <p:cNvPicPr>
            <a:picLocks noGrp="1" noChangeAspect="1"/>
          </p:cNvPicPr>
          <p:nvPr>
            <p:ph idx="1"/>
          </p:nvPr>
        </p:nvPicPr>
        <p:blipFill>
          <a:blip r:embed="rId2"/>
          <a:stretch>
            <a:fillRect/>
          </a:stretch>
        </p:blipFill>
        <p:spPr>
          <a:xfrm>
            <a:off x="628650" y="1824103"/>
            <a:ext cx="7886700" cy="2777746"/>
          </a:xfrm>
        </p:spPr>
      </p:pic>
      <p:sp>
        <p:nvSpPr>
          <p:cNvPr id="6" name="Vermenigvuldigingsteken 5">
            <a:extLst>
              <a:ext uri="{FF2B5EF4-FFF2-40B4-BE49-F238E27FC236}">
                <a16:creationId xmlns:a16="http://schemas.microsoft.com/office/drawing/2014/main" id="{F9DD1E96-0669-EC37-1181-EEC6ACD93A61}"/>
              </a:ext>
            </a:extLst>
          </p:cNvPr>
          <p:cNvSpPr/>
          <p:nvPr/>
        </p:nvSpPr>
        <p:spPr>
          <a:xfrm>
            <a:off x="2843808" y="2348880"/>
            <a:ext cx="1080120" cy="864096"/>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Vermenigvuldigingsteken 6">
            <a:extLst>
              <a:ext uri="{FF2B5EF4-FFF2-40B4-BE49-F238E27FC236}">
                <a16:creationId xmlns:a16="http://schemas.microsoft.com/office/drawing/2014/main" id="{AC50E9C7-D890-422B-4163-A3165E8F7E35}"/>
              </a:ext>
            </a:extLst>
          </p:cNvPr>
          <p:cNvSpPr/>
          <p:nvPr/>
        </p:nvSpPr>
        <p:spPr>
          <a:xfrm>
            <a:off x="4680014" y="2348880"/>
            <a:ext cx="1080120" cy="864096"/>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54230554-D26D-CBE6-EA6B-EA5E3B3604ED}"/>
              </a:ext>
            </a:extLst>
          </p:cNvPr>
          <p:cNvSpPr txBox="1"/>
          <p:nvPr/>
        </p:nvSpPr>
        <p:spPr>
          <a:xfrm>
            <a:off x="630780" y="4711127"/>
            <a:ext cx="7749124" cy="830997"/>
          </a:xfrm>
          <a:prstGeom prst="rect">
            <a:avLst/>
          </a:prstGeom>
          <a:noFill/>
        </p:spPr>
        <p:txBody>
          <a:bodyPr wrap="square" rtlCol="0">
            <a:spAutoFit/>
          </a:bodyPr>
          <a:lstStyle/>
          <a:p>
            <a:r>
              <a:rPr lang="nl-NL" sz="1600" dirty="0"/>
              <a:t>In de regio Brabantse Wal worden de bovenstaande profielen van het vmbo aangeboden. </a:t>
            </a:r>
          </a:p>
          <a:p>
            <a:endParaRPr lang="nl-NL" sz="1600" dirty="0"/>
          </a:p>
          <a:p>
            <a:r>
              <a:rPr lang="nl-NL" sz="1600" dirty="0"/>
              <a:t>Op de websites van de vmbo-scholen is terug te lezen welke profielen zij aanbieden. </a:t>
            </a:r>
          </a:p>
        </p:txBody>
      </p:sp>
    </p:spTree>
    <p:extLst>
      <p:ext uri="{BB962C8B-B14F-4D97-AF65-F5344CB8AC3E}">
        <p14:creationId xmlns:p14="http://schemas.microsoft.com/office/powerpoint/2010/main" val="2093008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28F18B-F7F7-3A4F-3B32-F4EE4CFEBA5A}"/>
              </a:ext>
            </a:extLst>
          </p:cNvPr>
          <p:cNvSpPr>
            <a:spLocks noGrp="1"/>
          </p:cNvSpPr>
          <p:nvPr>
            <p:ph type="title"/>
          </p:nvPr>
        </p:nvSpPr>
        <p:spPr/>
        <p:txBody>
          <a:bodyPr/>
          <a:lstStyle/>
          <a:p>
            <a:r>
              <a:rPr lang="nl-NL" dirty="0" err="1"/>
              <a:t>Curio</a:t>
            </a:r>
            <a:r>
              <a:rPr lang="nl-NL" dirty="0"/>
              <a:t> </a:t>
            </a:r>
            <a:r>
              <a:rPr lang="nl-NL" dirty="0" err="1"/>
              <a:t>pomona</a:t>
            </a:r>
            <a:endParaRPr lang="nl-NL" dirty="0"/>
          </a:p>
        </p:txBody>
      </p:sp>
      <p:sp>
        <p:nvSpPr>
          <p:cNvPr id="3" name="Tijdelijke aanduiding voor inhoud 2">
            <a:extLst>
              <a:ext uri="{FF2B5EF4-FFF2-40B4-BE49-F238E27FC236}">
                <a16:creationId xmlns:a16="http://schemas.microsoft.com/office/drawing/2014/main" id="{0EFB8357-D727-1DC7-1651-1B187B377F82}"/>
              </a:ext>
            </a:extLst>
          </p:cNvPr>
          <p:cNvSpPr>
            <a:spLocks noGrp="1"/>
          </p:cNvSpPr>
          <p:nvPr>
            <p:ph idx="1"/>
          </p:nvPr>
        </p:nvSpPr>
        <p:spPr>
          <a:xfrm>
            <a:off x="822960" y="1845734"/>
            <a:ext cx="7543800" cy="4023360"/>
          </a:xfrm>
        </p:spPr>
        <p:txBody>
          <a:bodyPr>
            <a:normAutofit/>
          </a:bodyPr>
          <a:lstStyle/>
          <a:p>
            <a:r>
              <a:rPr lang="nl-NL" sz="1600" dirty="0"/>
              <a:t>Curio </a:t>
            </a:r>
            <a:r>
              <a:rPr lang="nl-NL" sz="1600" dirty="0" err="1"/>
              <a:t>pomona</a:t>
            </a:r>
            <a:r>
              <a:rPr lang="nl-NL" sz="1600" dirty="0"/>
              <a:t> is een kleinschalige vmbo school die onderwijs aanbied op basis, kader en theoretisch niveau. </a:t>
            </a:r>
          </a:p>
          <a:p>
            <a:r>
              <a:rPr lang="nl-NL" sz="1600" dirty="0"/>
              <a:t>Op deze school kun je alleen onderwijs volgen als er een arrangement is vanuit het samenwerkingsverband Brabantse Wal vo. Dit is omdat deze school meer ondersteuning biedt dan de reguliere vmbo scholen. </a:t>
            </a:r>
          </a:p>
          <a:p>
            <a:r>
              <a:rPr lang="nl-NL" sz="1600" dirty="0"/>
              <a:t>Leerlingen krijgen een arrangement voor leerjaar 1 en 2 (onderbouw) waarin onderzocht wordt of ze kunnen doorstromen naar een regulier vmbo. Wanneer dit niet lukt kunnen leerlingen op basis en kader niveau hun diploma halen bij Curio </a:t>
            </a:r>
            <a:r>
              <a:rPr lang="nl-NL" sz="1600" dirty="0" err="1"/>
              <a:t>pomona</a:t>
            </a:r>
            <a:r>
              <a:rPr lang="nl-NL" sz="1600" dirty="0"/>
              <a:t>. </a:t>
            </a:r>
          </a:p>
          <a:p>
            <a:endParaRPr lang="nl-NL" sz="1600" i="1" dirty="0"/>
          </a:p>
          <a:p>
            <a:r>
              <a:rPr lang="nl-NL" sz="1600" i="1" dirty="0"/>
              <a:t>De leerlingen die instromen bij Curio </a:t>
            </a:r>
            <a:r>
              <a:rPr lang="nl-NL" sz="1600" i="1" dirty="0" err="1"/>
              <a:t>pomona</a:t>
            </a:r>
            <a:r>
              <a:rPr lang="nl-NL" sz="1600" i="1" dirty="0"/>
              <a:t> hebben op de basisschool allemaal een OPP gehad waarbij er sprake is van extra ondersteuning. </a:t>
            </a:r>
          </a:p>
          <a:p>
            <a:endParaRPr lang="nl-NL" dirty="0"/>
          </a:p>
          <a:p>
            <a:endParaRPr lang="nl-NL" dirty="0"/>
          </a:p>
          <a:p>
            <a:endParaRPr lang="nl-NL" dirty="0"/>
          </a:p>
        </p:txBody>
      </p:sp>
    </p:spTree>
    <p:extLst>
      <p:ext uri="{BB962C8B-B14F-4D97-AF65-F5344CB8AC3E}">
        <p14:creationId xmlns:p14="http://schemas.microsoft.com/office/powerpoint/2010/main" val="104464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797C7D-9081-BF5A-F7BF-9B9CA397631C}"/>
              </a:ext>
            </a:extLst>
          </p:cNvPr>
          <p:cNvSpPr>
            <a:spLocks noGrp="1"/>
          </p:cNvSpPr>
          <p:nvPr>
            <p:ph type="title"/>
          </p:nvPr>
        </p:nvSpPr>
        <p:spPr/>
        <p:txBody>
          <a:bodyPr/>
          <a:lstStyle/>
          <a:p>
            <a:r>
              <a:rPr lang="nl-NL" dirty="0"/>
              <a:t>Havo</a:t>
            </a:r>
          </a:p>
        </p:txBody>
      </p:sp>
      <p:sp>
        <p:nvSpPr>
          <p:cNvPr id="3" name="Tijdelijke aanduiding voor inhoud 2">
            <a:extLst>
              <a:ext uri="{FF2B5EF4-FFF2-40B4-BE49-F238E27FC236}">
                <a16:creationId xmlns:a16="http://schemas.microsoft.com/office/drawing/2014/main" id="{0AAA729D-AE1E-25CA-763F-BAF98448EFD9}"/>
              </a:ext>
            </a:extLst>
          </p:cNvPr>
          <p:cNvSpPr>
            <a:spLocks noGrp="1"/>
          </p:cNvSpPr>
          <p:nvPr>
            <p:ph idx="1"/>
          </p:nvPr>
        </p:nvSpPr>
        <p:spPr>
          <a:xfrm>
            <a:off x="899592" y="1844824"/>
            <a:ext cx="7467168" cy="4392488"/>
          </a:xfrm>
        </p:spPr>
        <p:txBody>
          <a:bodyPr>
            <a:noAutofit/>
          </a:bodyPr>
          <a:lstStyle/>
          <a:p>
            <a:pPr marL="0" indent="0">
              <a:buNone/>
            </a:pPr>
            <a:r>
              <a:rPr lang="nl-NL" sz="1600" u="sng" dirty="0"/>
              <a:t>H</a:t>
            </a:r>
            <a:r>
              <a:rPr lang="nl-NL" sz="1600" dirty="0"/>
              <a:t>oger </a:t>
            </a:r>
            <a:r>
              <a:rPr lang="nl-NL" sz="1600" u="sng" dirty="0"/>
              <a:t>A</a:t>
            </a:r>
            <a:r>
              <a:rPr lang="nl-NL" sz="1600" dirty="0"/>
              <a:t>lgemeen </a:t>
            </a:r>
            <a:r>
              <a:rPr lang="nl-NL" sz="1600" u="sng" dirty="0"/>
              <a:t>V</a:t>
            </a:r>
            <a:r>
              <a:rPr lang="nl-NL" sz="1600" dirty="0"/>
              <a:t>oortgezet </a:t>
            </a:r>
            <a:r>
              <a:rPr lang="nl-NL" sz="1600" u="sng" dirty="0"/>
              <a:t>O</a:t>
            </a:r>
            <a:r>
              <a:rPr lang="nl-NL" sz="1600" dirty="0"/>
              <a:t>nderwijs. </a:t>
            </a:r>
            <a:r>
              <a:rPr lang="nl-NL" sz="1600" b="0" i="0" dirty="0">
                <a:solidFill>
                  <a:srgbClr val="000000"/>
                </a:solidFill>
                <a:effectLst/>
                <a:latin typeface="RO Sans"/>
              </a:rPr>
              <a:t>De havo bereidt leerlingen voor op een studie in het hoger beroepsonderwijs (hbo). De havo duurt 5 jaar. </a:t>
            </a:r>
          </a:p>
          <a:p>
            <a:pPr marL="0" indent="0" algn="l">
              <a:buNone/>
            </a:pPr>
            <a:r>
              <a:rPr lang="nl-NL" sz="1600" b="1" i="0" dirty="0">
                <a:solidFill>
                  <a:srgbClr val="000000"/>
                </a:solidFill>
                <a:effectLst/>
                <a:latin typeface="RO Sans"/>
              </a:rPr>
              <a:t>Profielen bovenbouw havo</a:t>
            </a:r>
          </a:p>
          <a:p>
            <a:pPr lvl="1">
              <a:spcBef>
                <a:spcPts val="600"/>
              </a:spcBef>
              <a:spcAft>
                <a:spcPts val="0"/>
              </a:spcAft>
              <a:buFont typeface="Arial" panose="020B0604020202020204" pitchFamily="34" charset="0"/>
              <a:buChar char="•"/>
            </a:pPr>
            <a:r>
              <a:rPr lang="nl-NL" sz="1600" b="0" i="0" dirty="0">
                <a:solidFill>
                  <a:srgbClr val="000000"/>
                </a:solidFill>
                <a:effectLst/>
                <a:latin typeface="RO Sans"/>
              </a:rPr>
              <a:t>natuur en techniek</a:t>
            </a:r>
          </a:p>
          <a:p>
            <a:pPr lvl="1">
              <a:spcBef>
                <a:spcPts val="600"/>
              </a:spcBef>
              <a:spcAft>
                <a:spcPts val="0"/>
              </a:spcAft>
              <a:buFont typeface="Arial" panose="020B0604020202020204" pitchFamily="34" charset="0"/>
              <a:buChar char="•"/>
            </a:pPr>
            <a:r>
              <a:rPr lang="nl-NL" sz="1600" b="0" i="0" dirty="0">
                <a:solidFill>
                  <a:srgbClr val="000000"/>
                </a:solidFill>
                <a:effectLst/>
                <a:latin typeface="RO Sans"/>
              </a:rPr>
              <a:t>natuur en gezondheid</a:t>
            </a:r>
          </a:p>
          <a:p>
            <a:pPr lvl="1">
              <a:spcBef>
                <a:spcPts val="600"/>
              </a:spcBef>
              <a:spcAft>
                <a:spcPts val="0"/>
              </a:spcAft>
              <a:buFont typeface="Arial" panose="020B0604020202020204" pitchFamily="34" charset="0"/>
              <a:buChar char="•"/>
            </a:pPr>
            <a:r>
              <a:rPr lang="nl-NL" sz="1600" b="0" i="0" dirty="0">
                <a:solidFill>
                  <a:srgbClr val="000000"/>
                </a:solidFill>
                <a:effectLst/>
                <a:latin typeface="RO Sans"/>
              </a:rPr>
              <a:t>economie en maatschappij</a:t>
            </a:r>
          </a:p>
          <a:p>
            <a:pPr lvl="1">
              <a:spcBef>
                <a:spcPts val="600"/>
              </a:spcBef>
              <a:spcAft>
                <a:spcPts val="0"/>
              </a:spcAft>
              <a:buFont typeface="Arial" panose="020B0604020202020204" pitchFamily="34" charset="0"/>
              <a:buChar char="•"/>
            </a:pPr>
            <a:r>
              <a:rPr lang="nl-NL" sz="1600" b="0" i="0" dirty="0">
                <a:solidFill>
                  <a:srgbClr val="000000"/>
                </a:solidFill>
                <a:effectLst/>
                <a:latin typeface="RO Sans"/>
              </a:rPr>
              <a:t>cultuur en maatschappij</a:t>
            </a:r>
            <a:endParaRPr lang="nl-NL" sz="1600" i="1" dirty="0"/>
          </a:p>
          <a:p>
            <a:pPr marL="0" indent="0">
              <a:buNone/>
            </a:pPr>
            <a:r>
              <a:rPr lang="nl-NL" sz="1600" i="1" dirty="0"/>
              <a:t>Op de websites van de scholen is terug te lezen welke profielen zij aanbieden. </a:t>
            </a:r>
            <a:endParaRPr lang="nl-NL" sz="1600" b="0" i="0" dirty="0">
              <a:solidFill>
                <a:srgbClr val="000000"/>
              </a:solidFill>
              <a:effectLst/>
              <a:latin typeface="RO Sans"/>
            </a:endParaRPr>
          </a:p>
          <a:p>
            <a:pPr marL="0" indent="0">
              <a:buNone/>
            </a:pPr>
            <a:r>
              <a:rPr lang="nl-NL" sz="1600" u="sng" dirty="0"/>
              <a:t>In de regio Brabantse Wal zijn de volgende scholen die havo aanbieden:</a:t>
            </a:r>
          </a:p>
          <a:p>
            <a:pPr>
              <a:spcBef>
                <a:spcPts val="600"/>
              </a:spcBef>
              <a:buFont typeface="Wingdings" panose="05000000000000000000" pitchFamily="2" charset="2"/>
              <a:buChar char="Ø"/>
            </a:pPr>
            <a:r>
              <a:rPr lang="nl-NL" sz="1600" dirty="0">
                <a:solidFill>
                  <a:srgbClr val="C00000"/>
                </a:solidFill>
              </a:rPr>
              <a:t>‘t Rijks</a:t>
            </a:r>
          </a:p>
          <a:p>
            <a:pPr>
              <a:spcBef>
                <a:spcPts val="600"/>
              </a:spcBef>
              <a:buFont typeface="Wingdings" panose="05000000000000000000" pitchFamily="2" charset="2"/>
              <a:buChar char="Ø"/>
            </a:pPr>
            <a:r>
              <a:rPr lang="nl-NL" sz="1600" dirty="0" err="1">
                <a:solidFill>
                  <a:srgbClr val="C00000"/>
                </a:solidFill>
              </a:rPr>
              <a:t>MollerJuvenaat</a:t>
            </a:r>
            <a:endParaRPr lang="nl-NL" sz="1600" dirty="0">
              <a:solidFill>
                <a:srgbClr val="C00000"/>
              </a:solidFill>
            </a:endParaRPr>
          </a:p>
          <a:p>
            <a:pPr>
              <a:spcBef>
                <a:spcPts val="600"/>
              </a:spcBef>
              <a:buFont typeface="Wingdings" panose="05000000000000000000" pitchFamily="2" charset="2"/>
              <a:buChar char="Ø"/>
            </a:pPr>
            <a:r>
              <a:rPr lang="nl-NL" sz="1600" dirty="0">
                <a:solidFill>
                  <a:srgbClr val="C00000"/>
                </a:solidFill>
              </a:rPr>
              <a:t>Roncalli</a:t>
            </a:r>
          </a:p>
          <a:p>
            <a:pPr marL="0" indent="0">
              <a:buNone/>
            </a:pPr>
            <a:endParaRPr lang="nl-NL" sz="1600" dirty="0"/>
          </a:p>
          <a:p>
            <a:pPr marL="0" indent="0">
              <a:buNone/>
            </a:pPr>
            <a:endParaRPr lang="nl-NL" sz="1600" dirty="0"/>
          </a:p>
          <a:p>
            <a:endParaRPr lang="nl-NL" sz="1600" b="0" i="0" dirty="0">
              <a:solidFill>
                <a:srgbClr val="000000"/>
              </a:solidFill>
              <a:effectLst/>
              <a:latin typeface="RO Sans"/>
            </a:endParaRPr>
          </a:p>
          <a:p>
            <a:endParaRPr lang="nl-NL" sz="1600" dirty="0">
              <a:solidFill>
                <a:srgbClr val="000000"/>
              </a:solidFill>
              <a:latin typeface="RO Sans"/>
            </a:endParaRPr>
          </a:p>
          <a:p>
            <a:endParaRPr lang="nl-NL" sz="1600" dirty="0"/>
          </a:p>
        </p:txBody>
      </p:sp>
    </p:spTree>
    <p:extLst>
      <p:ext uri="{BB962C8B-B14F-4D97-AF65-F5344CB8AC3E}">
        <p14:creationId xmlns:p14="http://schemas.microsoft.com/office/powerpoint/2010/main" val="1320235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7E6CA0-A8CE-020A-BD14-FB7E6EEEA588}"/>
              </a:ext>
            </a:extLst>
          </p:cNvPr>
          <p:cNvSpPr>
            <a:spLocks noGrp="1"/>
          </p:cNvSpPr>
          <p:nvPr>
            <p:ph type="title"/>
          </p:nvPr>
        </p:nvSpPr>
        <p:spPr>
          <a:xfrm>
            <a:off x="832595" y="836712"/>
            <a:ext cx="7543800" cy="864095"/>
          </a:xfrm>
        </p:spPr>
        <p:txBody>
          <a:bodyPr/>
          <a:lstStyle/>
          <a:p>
            <a:r>
              <a:rPr lang="nl-NL" dirty="0"/>
              <a:t>Vwo </a:t>
            </a:r>
            <a:r>
              <a:rPr lang="nl-NL" sz="4400" dirty="0"/>
              <a:t>(gymnasium &amp; atheneum)</a:t>
            </a:r>
          </a:p>
        </p:txBody>
      </p:sp>
      <p:sp>
        <p:nvSpPr>
          <p:cNvPr id="3" name="Tijdelijke aanduiding voor inhoud 2">
            <a:extLst>
              <a:ext uri="{FF2B5EF4-FFF2-40B4-BE49-F238E27FC236}">
                <a16:creationId xmlns:a16="http://schemas.microsoft.com/office/drawing/2014/main" id="{E474E5E7-7D03-56D0-F4CB-75E0EFD60B5A}"/>
              </a:ext>
            </a:extLst>
          </p:cNvPr>
          <p:cNvSpPr>
            <a:spLocks noGrp="1"/>
          </p:cNvSpPr>
          <p:nvPr>
            <p:ph idx="1"/>
          </p:nvPr>
        </p:nvSpPr>
        <p:spPr>
          <a:xfrm>
            <a:off x="832595" y="1772816"/>
            <a:ext cx="7692390" cy="4608512"/>
          </a:xfrm>
        </p:spPr>
        <p:txBody>
          <a:bodyPr>
            <a:normAutofit lnSpcReduction="10000"/>
          </a:bodyPr>
          <a:lstStyle/>
          <a:p>
            <a:r>
              <a:rPr lang="nl-NL" sz="1600" u="sng" dirty="0"/>
              <a:t>V</a:t>
            </a:r>
            <a:r>
              <a:rPr lang="nl-NL" sz="1600" dirty="0"/>
              <a:t>oorbereidend </a:t>
            </a:r>
            <a:r>
              <a:rPr lang="nl-NL" sz="1600" u="sng" dirty="0"/>
              <a:t>W</a:t>
            </a:r>
            <a:r>
              <a:rPr lang="nl-NL" sz="1600" dirty="0"/>
              <a:t>etenschappelijk </a:t>
            </a:r>
            <a:r>
              <a:rPr lang="nl-NL" sz="1600" u="sng" dirty="0"/>
              <a:t>O</a:t>
            </a:r>
            <a:r>
              <a:rPr lang="nl-NL" sz="1600" dirty="0"/>
              <a:t>nderwijs. </a:t>
            </a:r>
            <a:r>
              <a:rPr lang="nl-NL" sz="1600" b="0" i="0" dirty="0">
                <a:solidFill>
                  <a:srgbClr val="000000"/>
                </a:solidFill>
                <a:effectLst/>
                <a:latin typeface="RO Sans"/>
              </a:rPr>
              <a:t>Het vwo bereidt leerlingen voor op een studie aan de universiteit. Het vwo duurt 6 jaar.  </a:t>
            </a:r>
          </a:p>
          <a:p>
            <a:r>
              <a:rPr lang="nl-NL" sz="1400" i="1" dirty="0">
                <a:solidFill>
                  <a:srgbClr val="000000"/>
                </a:solidFill>
                <a:latin typeface="RO Sans"/>
              </a:rPr>
              <a:t>Er </a:t>
            </a:r>
            <a:r>
              <a:rPr lang="nl-NL" sz="1400" b="0" i="1" dirty="0">
                <a:solidFill>
                  <a:srgbClr val="222222"/>
                </a:solidFill>
                <a:effectLst/>
                <a:latin typeface="myriad-pro"/>
              </a:rPr>
              <a:t>is geen niveauverschil tussen </a:t>
            </a:r>
            <a:r>
              <a:rPr lang="nl-NL" sz="1400" b="1" i="1" dirty="0">
                <a:solidFill>
                  <a:srgbClr val="222222"/>
                </a:solidFill>
                <a:effectLst/>
                <a:latin typeface="myriad-pro"/>
              </a:rPr>
              <a:t>atheneum en gymnasium</a:t>
            </a:r>
            <a:r>
              <a:rPr lang="nl-NL" sz="1400" b="0" i="1" dirty="0">
                <a:solidFill>
                  <a:srgbClr val="222222"/>
                </a:solidFill>
                <a:effectLst/>
                <a:latin typeface="myriad-pro"/>
              </a:rPr>
              <a:t>. Echter, het enige verschil is dat je op het gymnasium extra vakken krijgt: klassieke culturele vorming, Latijn en Grieks. Op het gymnasium moet je ook in een van de twee klassieke talen eindexamen doen.</a:t>
            </a:r>
          </a:p>
          <a:p>
            <a:pPr marL="0" indent="0" algn="l">
              <a:buNone/>
            </a:pPr>
            <a:r>
              <a:rPr lang="nl-NL" sz="1600" b="1" i="0" dirty="0">
                <a:solidFill>
                  <a:srgbClr val="000000"/>
                </a:solidFill>
                <a:effectLst/>
                <a:latin typeface="RO Sans"/>
              </a:rPr>
              <a:t>Profielen bovenbouw vwo</a:t>
            </a:r>
          </a:p>
          <a:p>
            <a:pPr lvl="1">
              <a:buFont typeface="Arial" panose="020B0604020202020204" pitchFamily="34" charset="0"/>
              <a:buChar char="•"/>
            </a:pPr>
            <a:r>
              <a:rPr lang="nl-NL" sz="1600" b="0" i="0" dirty="0">
                <a:solidFill>
                  <a:srgbClr val="000000"/>
                </a:solidFill>
                <a:effectLst/>
                <a:latin typeface="RO Sans"/>
              </a:rPr>
              <a:t>natuur en techniek;</a:t>
            </a:r>
          </a:p>
          <a:p>
            <a:pPr lvl="1">
              <a:buFont typeface="Arial" panose="020B0604020202020204" pitchFamily="34" charset="0"/>
              <a:buChar char="•"/>
            </a:pPr>
            <a:r>
              <a:rPr lang="nl-NL" sz="1600" b="0" i="0" dirty="0">
                <a:solidFill>
                  <a:srgbClr val="000000"/>
                </a:solidFill>
                <a:effectLst/>
                <a:latin typeface="RO Sans"/>
              </a:rPr>
              <a:t>natuur en gezondheid;</a:t>
            </a:r>
          </a:p>
          <a:p>
            <a:pPr lvl="1">
              <a:buFont typeface="Arial" panose="020B0604020202020204" pitchFamily="34" charset="0"/>
              <a:buChar char="•"/>
            </a:pPr>
            <a:r>
              <a:rPr lang="nl-NL" sz="1600" b="0" i="0" dirty="0">
                <a:solidFill>
                  <a:srgbClr val="000000"/>
                </a:solidFill>
                <a:effectLst/>
                <a:latin typeface="RO Sans"/>
              </a:rPr>
              <a:t>economie en maatschappij;</a:t>
            </a:r>
          </a:p>
          <a:p>
            <a:pPr lvl="1">
              <a:buFont typeface="Arial" panose="020B0604020202020204" pitchFamily="34" charset="0"/>
              <a:buChar char="•"/>
            </a:pPr>
            <a:r>
              <a:rPr lang="nl-NL" sz="1600" b="0" i="0" dirty="0">
                <a:solidFill>
                  <a:srgbClr val="000000"/>
                </a:solidFill>
                <a:effectLst/>
                <a:latin typeface="RO Sans"/>
              </a:rPr>
              <a:t>cultuur en maatschappij.</a:t>
            </a:r>
          </a:p>
          <a:p>
            <a:pPr marL="0" indent="0">
              <a:buNone/>
            </a:pPr>
            <a:r>
              <a:rPr lang="nl-NL" sz="1600" i="1" dirty="0"/>
              <a:t>Op de websites van de scholen is terug te lezen welke profielen zij aanbieden. </a:t>
            </a:r>
          </a:p>
          <a:p>
            <a:pPr marL="0" indent="0">
              <a:buNone/>
            </a:pPr>
            <a:r>
              <a:rPr lang="nl-NL" sz="1600" u="sng" dirty="0"/>
              <a:t>In de regio Brabantse Wal zijn de volgende scholen die vwo aanbieden:</a:t>
            </a:r>
          </a:p>
          <a:p>
            <a:pPr>
              <a:spcBef>
                <a:spcPts val="600"/>
              </a:spcBef>
              <a:buFont typeface="Wingdings" panose="05000000000000000000" pitchFamily="2" charset="2"/>
              <a:buChar char="Ø"/>
            </a:pPr>
            <a:r>
              <a:rPr lang="nl-NL" sz="1600" dirty="0">
                <a:solidFill>
                  <a:srgbClr val="C00000"/>
                </a:solidFill>
              </a:rPr>
              <a:t>‘t Rijks</a:t>
            </a:r>
          </a:p>
          <a:p>
            <a:pPr>
              <a:spcBef>
                <a:spcPts val="600"/>
              </a:spcBef>
              <a:buFont typeface="Wingdings" panose="05000000000000000000" pitchFamily="2" charset="2"/>
              <a:buChar char="Ø"/>
            </a:pPr>
            <a:r>
              <a:rPr lang="nl-NL" sz="1600" dirty="0" err="1">
                <a:solidFill>
                  <a:srgbClr val="C00000"/>
                </a:solidFill>
              </a:rPr>
              <a:t>MollerJuvenaat</a:t>
            </a:r>
            <a:endParaRPr lang="nl-NL" sz="1600" dirty="0">
              <a:solidFill>
                <a:srgbClr val="C00000"/>
              </a:solidFill>
            </a:endParaRPr>
          </a:p>
          <a:p>
            <a:pPr>
              <a:spcBef>
                <a:spcPts val="600"/>
              </a:spcBef>
              <a:buFont typeface="Wingdings" panose="05000000000000000000" pitchFamily="2" charset="2"/>
              <a:buChar char="Ø"/>
            </a:pPr>
            <a:r>
              <a:rPr lang="nl-NL" sz="1600" dirty="0">
                <a:solidFill>
                  <a:srgbClr val="C00000"/>
                </a:solidFill>
              </a:rPr>
              <a:t>Roncalli</a:t>
            </a:r>
            <a:endParaRPr lang="nl-NL" sz="1600" b="0" i="0" dirty="0">
              <a:solidFill>
                <a:srgbClr val="C00000"/>
              </a:solidFill>
              <a:effectLst/>
              <a:latin typeface="RO Sans"/>
            </a:endParaRPr>
          </a:p>
          <a:p>
            <a:endParaRPr lang="nl-NL" sz="1600" dirty="0">
              <a:solidFill>
                <a:srgbClr val="000000"/>
              </a:solidFill>
              <a:latin typeface="RO Sans"/>
            </a:endParaRPr>
          </a:p>
          <a:p>
            <a:endParaRPr lang="nl-NL" sz="1600" b="0" i="0" dirty="0">
              <a:solidFill>
                <a:srgbClr val="000000"/>
              </a:solidFill>
              <a:effectLst/>
              <a:latin typeface="RO Sans"/>
            </a:endParaRPr>
          </a:p>
          <a:p>
            <a:endParaRPr lang="nl-NL" sz="1600" dirty="0">
              <a:solidFill>
                <a:srgbClr val="000000"/>
              </a:solidFill>
              <a:latin typeface="RO Sans"/>
            </a:endParaRPr>
          </a:p>
          <a:p>
            <a:endParaRPr lang="nl-NL" sz="1600" dirty="0"/>
          </a:p>
          <a:p>
            <a:endParaRPr lang="nl-NL" sz="1600" dirty="0"/>
          </a:p>
        </p:txBody>
      </p:sp>
    </p:spTree>
    <p:extLst>
      <p:ext uri="{BB962C8B-B14F-4D97-AF65-F5344CB8AC3E}">
        <p14:creationId xmlns:p14="http://schemas.microsoft.com/office/powerpoint/2010/main" val="1214665447"/>
      </p:ext>
    </p:extLst>
  </p:cSld>
  <p:clrMapOvr>
    <a:masterClrMapping/>
  </p:clrMapOvr>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Kantoor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B1EE72A7B923148AC61C94F0A4416AB" ma:contentTypeVersion="0" ma:contentTypeDescription="Een nieuw document maken." ma:contentTypeScope="" ma:versionID="075dda81a4f01092e423fb8feaea1db3">
  <xsd:schema xmlns:xsd="http://www.w3.org/2001/XMLSchema" xmlns:xs="http://www.w3.org/2001/XMLSchema" xmlns:p="http://schemas.microsoft.com/office/2006/metadata/properties" targetNamespace="http://schemas.microsoft.com/office/2006/metadata/properties" ma:root="true" ma:fieldsID="b0b8e89b7327bd28fa0a4c5fa6d662d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99F5E5-51E8-41B5-8D41-B3990EBCF563}">
  <ds:schemaRefs>
    <ds:schemaRef ds:uri="http://schemas.microsoft.com/office/2006/documentManagement/types"/>
    <ds:schemaRef ds:uri="a472baa0-9f29-43b8-b798-5609ad51e622"/>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http://purl.org/dc/terms/"/>
    <ds:schemaRef ds:uri="dba7ccb9-da6c-4d43-9c13-208c0160585c"/>
    <ds:schemaRef ds:uri="http://www.w3.org/XML/1998/namespace"/>
    <ds:schemaRef ds:uri="http://purl.org/dc/dcmitype/"/>
  </ds:schemaRefs>
</ds:datastoreItem>
</file>

<file path=customXml/itemProps2.xml><?xml version="1.0" encoding="utf-8"?>
<ds:datastoreItem xmlns:ds="http://schemas.openxmlformats.org/officeDocument/2006/customXml" ds:itemID="{904290F8-A4A7-405C-BBE2-7CFA328E9D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88464AB-3C02-487A-A30B-BC391AA7B4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4831</TotalTime>
  <Words>1346</Words>
  <Application>Microsoft Office PowerPoint</Application>
  <PresentationFormat>Diavoorstelling (4:3)</PresentationFormat>
  <Paragraphs>145</Paragraphs>
  <Slides>16</Slides>
  <Notes>7</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16</vt:i4>
      </vt:variant>
    </vt:vector>
  </HeadingPairs>
  <TitlesOfParts>
    <vt:vector size="25" baseType="lpstr">
      <vt:lpstr>Arial</vt:lpstr>
      <vt:lpstr>Calibri</vt:lpstr>
      <vt:lpstr>Calibri Light</vt:lpstr>
      <vt:lpstr>Comic Sans MS</vt:lpstr>
      <vt:lpstr>myriad-pro</vt:lpstr>
      <vt:lpstr>RO Sans</vt:lpstr>
      <vt:lpstr>Times New Roman</vt:lpstr>
      <vt:lpstr>Wingdings</vt:lpstr>
      <vt:lpstr>Terugblik</vt:lpstr>
      <vt:lpstr>PowerPoint-presentatie</vt:lpstr>
      <vt:lpstr>Wat gaan we vertellen?</vt:lpstr>
      <vt:lpstr>Onderwijs na de basisschool: Het voortgezet onderwijs.</vt:lpstr>
      <vt:lpstr>Praktijkonderwijs</vt:lpstr>
      <vt:lpstr>Vmbo en mavo</vt:lpstr>
      <vt:lpstr>Profielen van het vmbo</vt:lpstr>
      <vt:lpstr>Curio pomona</vt:lpstr>
      <vt:lpstr>Havo</vt:lpstr>
      <vt:lpstr>Vwo (gymnasium &amp; atheneum)</vt:lpstr>
      <vt:lpstr>Extra ondersteuning in het voortgezet onderwijs</vt:lpstr>
      <vt:lpstr>PowerPoint-presentatie</vt:lpstr>
      <vt:lpstr>Schooladvies</vt:lpstr>
      <vt:lpstr>De verplichte doorstroomtoets</vt:lpstr>
      <vt:lpstr>Open dagen bezoeken!</vt:lpstr>
      <vt:lpstr>Aanmelden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Lodijke</dc:creator>
  <cp:lastModifiedBy>Secretariaat (Stichting SOM)</cp:lastModifiedBy>
  <cp:revision>308</cp:revision>
  <cp:lastPrinted>2011-09-07T05:57:52Z</cp:lastPrinted>
  <dcterms:created xsi:type="dcterms:W3CDTF">2003-09-04T14:00:52Z</dcterms:created>
  <dcterms:modified xsi:type="dcterms:W3CDTF">2024-10-01T12:01:26Z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0x010100EB1EE72A7B923148AC61C94F0A4416AB</vt:lpwstr>
  </property>
</Properties>
</file>